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63" r:id="rId2"/>
    <p:sldId id="266" r:id="rId3"/>
    <p:sldId id="267" r:id="rId4"/>
    <p:sldId id="260" r:id="rId5"/>
    <p:sldId id="268" r:id="rId6"/>
    <p:sldId id="272" r:id="rId7"/>
    <p:sldId id="258" r:id="rId8"/>
    <p:sldId id="265" r:id="rId9"/>
    <p:sldId id="261" r:id="rId10"/>
    <p:sldId id="262" r:id="rId11"/>
    <p:sldId id="269" r:id="rId12"/>
    <p:sldId id="588" r:id="rId13"/>
    <p:sldId id="270" r:id="rId14"/>
    <p:sldId id="587" r:id="rId15"/>
    <p:sldId id="441" r:id="rId16"/>
    <p:sldId id="58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50" d="100"/>
          <a:sy n="50" d="100"/>
        </p:scale>
        <p:origin x="1284" y="4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E5F332-7ADE-4052-8DF1-56EC77F9F6F4}"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GB"/>
        </a:p>
      </dgm:t>
    </dgm:pt>
    <dgm:pt modelId="{966271CB-E235-449E-9CAA-DE6FDBC5C8D0}">
      <dgm:prSet phldrT="[Text]"/>
      <dgm:spPr/>
      <dgm:t>
        <a:bodyPr/>
        <a:lstStyle/>
        <a:p>
          <a:r>
            <a:rPr lang="en-GB" dirty="0"/>
            <a:t>Local communities</a:t>
          </a:r>
        </a:p>
      </dgm:t>
    </dgm:pt>
    <dgm:pt modelId="{5EB56190-BDCA-4776-AEB0-F8D2B2AE319D}" type="parTrans" cxnId="{B5C3FDA4-566E-4D69-A0EA-E53E63EF8724}">
      <dgm:prSet/>
      <dgm:spPr/>
      <dgm:t>
        <a:bodyPr/>
        <a:lstStyle/>
        <a:p>
          <a:endParaRPr lang="en-GB"/>
        </a:p>
      </dgm:t>
    </dgm:pt>
    <dgm:pt modelId="{28AC3426-257C-4BAB-9D4D-F470E02283F3}" type="sibTrans" cxnId="{B5C3FDA4-566E-4D69-A0EA-E53E63EF8724}">
      <dgm:prSet/>
      <dgm:spPr/>
      <dgm:t>
        <a:bodyPr/>
        <a:lstStyle/>
        <a:p>
          <a:endParaRPr lang="en-GB"/>
        </a:p>
      </dgm:t>
    </dgm:pt>
    <dgm:pt modelId="{59C60034-F39A-4D73-9DD9-A9DCE59A7C6E}">
      <dgm:prSet phldrT="[Text]"/>
      <dgm:spPr/>
      <dgm:t>
        <a:bodyPr/>
        <a:lstStyle/>
        <a:p>
          <a:r>
            <a:rPr lang="en-GB" dirty="0"/>
            <a:t>Voluntary and Community Sector</a:t>
          </a:r>
        </a:p>
      </dgm:t>
    </dgm:pt>
    <dgm:pt modelId="{1B416095-1D24-408A-81E9-ED95D367205A}" type="parTrans" cxnId="{269C585E-9A9C-4375-ABA2-4590630DBEE5}">
      <dgm:prSet/>
      <dgm:spPr/>
      <dgm:t>
        <a:bodyPr/>
        <a:lstStyle/>
        <a:p>
          <a:endParaRPr lang="en-GB"/>
        </a:p>
      </dgm:t>
    </dgm:pt>
    <dgm:pt modelId="{2DEA2E17-52A7-4138-95D4-9AAB96EF4C38}" type="sibTrans" cxnId="{269C585E-9A9C-4375-ABA2-4590630DBEE5}">
      <dgm:prSet/>
      <dgm:spPr/>
      <dgm:t>
        <a:bodyPr/>
        <a:lstStyle/>
        <a:p>
          <a:endParaRPr lang="en-GB"/>
        </a:p>
      </dgm:t>
    </dgm:pt>
    <dgm:pt modelId="{EE428464-9E8B-4AF5-BA72-01CC6891F867}">
      <dgm:prSet phldrT="[Text]"/>
      <dgm:spPr/>
      <dgm:t>
        <a:bodyPr/>
        <a:lstStyle/>
        <a:p>
          <a:r>
            <a:rPr lang="en-GB" dirty="0"/>
            <a:t>Primary Care</a:t>
          </a:r>
        </a:p>
      </dgm:t>
    </dgm:pt>
    <dgm:pt modelId="{753D1532-3CB0-4061-BAE8-CDC93F644D22}" type="parTrans" cxnId="{F0B57146-FB41-4C87-8278-C2B6EDC3D345}">
      <dgm:prSet/>
      <dgm:spPr/>
      <dgm:t>
        <a:bodyPr/>
        <a:lstStyle/>
        <a:p>
          <a:endParaRPr lang="en-GB"/>
        </a:p>
      </dgm:t>
    </dgm:pt>
    <dgm:pt modelId="{1187FD59-BB5E-4C02-A11E-8789EEF125FE}" type="sibTrans" cxnId="{F0B57146-FB41-4C87-8278-C2B6EDC3D345}">
      <dgm:prSet/>
      <dgm:spPr/>
      <dgm:t>
        <a:bodyPr/>
        <a:lstStyle/>
        <a:p>
          <a:endParaRPr lang="en-GB"/>
        </a:p>
      </dgm:t>
    </dgm:pt>
    <dgm:pt modelId="{B8675DAE-E509-4EA5-9476-438AC4512BAB}">
      <dgm:prSet phldrT="[Text]"/>
      <dgm:spPr/>
      <dgm:t>
        <a:bodyPr/>
        <a:lstStyle/>
        <a:p>
          <a:r>
            <a:rPr lang="en-GB" dirty="0"/>
            <a:t>Community Care</a:t>
          </a:r>
        </a:p>
      </dgm:t>
    </dgm:pt>
    <dgm:pt modelId="{F47C3663-4735-4437-AA1D-F83040E5244A}" type="parTrans" cxnId="{E9BFF8EC-FAC0-436D-AD44-D90B871241D7}">
      <dgm:prSet/>
      <dgm:spPr/>
      <dgm:t>
        <a:bodyPr/>
        <a:lstStyle/>
        <a:p>
          <a:endParaRPr lang="en-GB"/>
        </a:p>
      </dgm:t>
    </dgm:pt>
    <dgm:pt modelId="{16966CBA-3E71-4255-848E-2A56E36C157F}" type="sibTrans" cxnId="{E9BFF8EC-FAC0-436D-AD44-D90B871241D7}">
      <dgm:prSet/>
      <dgm:spPr/>
      <dgm:t>
        <a:bodyPr/>
        <a:lstStyle/>
        <a:p>
          <a:endParaRPr lang="en-GB"/>
        </a:p>
      </dgm:t>
    </dgm:pt>
    <dgm:pt modelId="{D6E3EE27-13AE-4949-B8E2-DA1606C01CAE}">
      <dgm:prSet phldrT="[Text]"/>
      <dgm:spPr/>
      <dgm:t>
        <a:bodyPr/>
        <a:lstStyle/>
        <a:p>
          <a:r>
            <a:rPr lang="en-GB" dirty="0"/>
            <a:t>Mental Health services</a:t>
          </a:r>
        </a:p>
      </dgm:t>
    </dgm:pt>
    <dgm:pt modelId="{AA97393D-E19A-4A18-A9F8-BA05D29F988A}" type="parTrans" cxnId="{793267ED-783B-4E56-9DDC-BD1320319F17}">
      <dgm:prSet/>
      <dgm:spPr/>
      <dgm:t>
        <a:bodyPr/>
        <a:lstStyle/>
        <a:p>
          <a:endParaRPr lang="en-GB"/>
        </a:p>
      </dgm:t>
    </dgm:pt>
    <dgm:pt modelId="{162D1D18-5238-433E-8C05-2F3E97618CA3}" type="sibTrans" cxnId="{793267ED-783B-4E56-9DDC-BD1320319F17}">
      <dgm:prSet/>
      <dgm:spPr/>
      <dgm:t>
        <a:bodyPr/>
        <a:lstStyle/>
        <a:p>
          <a:endParaRPr lang="en-GB"/>
        </a:p>
      </dgm:t>
    </dgm:pt>
    <dgm:pt modelId="{F07C06C2-808A-402D-9B5D-18BF8E75C5F1}">
      <dgm:prSet/>
      <dgm:spPr/>
      <dgm:t>
        <a:bodyPr/>
        <a:lstStyle/>
        <a:p>
          <a:r>
            <a:rPr lang="en-GB" dirty="0"/>
            <a:t>Social Care</a:t>
          </a:r>
        </a:p>
      </dgm:t>
    </dgm:pt>
    <dgm:pt modelId="{6D9B4ECF-26C2-481E-B434-184B2C7DDCF5}" type="parTrans" cxnId="{29065843-4344-4568-9000-1845BE600C3D}">
      <dgm:prSet/>
      <dgm:spPr/>
      <dgm:t>
        <a:bodyPr/>
        <a:lstStyle/>
        <a:p>
          <a:endParaRPr lang="en-GB"/>
        </a:p>
      </dgm:t>
    </dgm:pt>
    <dgm:pt modelId="{E4527571-6D26-48E9-BA25-7EE91CF284CB}" type="sibTrans" cxnId="{29065843-4344-4568-9000-1845BE600C3D}">
      <dgm:prSet/>
      <dgm:spPr/>
      <dgm:t>
        <a:bodyPr/>
        <a:lstStyle/>
        <a:p>
          <a:endParaRPr lang="en-GB"/>
        </a:p>
      </dgm:t>
    </dgm:pt>
    <dgm:pt modelId="{D628F747-499E-4EED-B673-EBADEBAD93F8}">
      <dgm:prSet/>
      <dgm:spPr/>
      <dgm:t>
        <a:bodyPr/>
        <a:lstStyle/>
        <a:p>
          <a:r>
            <a:rPr lang="en-GB" dirty="0"/>
            <a:t>Hospital Care</a:t>
          </a:r>
        </a:p>
      </dgm:t>
    </dgm:pt>
    <dgm:pt modelId="{5912736C-B0BC-463C-96BB-7692CA55B686}" type="parTrans" cxnId="{CF27E199-5F90-40F8-BBFE-69CCBC3B01D9}">
      <dgm:prSet/>
      <dgm:spPr/>
      <dgm:t>
        <a:bodyPr/>
        <a:lstStyle/>
        <a:p>
          <a:endParaRPr lang="en-GB"/>
        </a:p>
      </dgm:t>
    </dgm:pt>
    <dgm:pt modelId="{08410DC2-C0D6-4852-9067-4EA195B92095}" type="sibTrans" cxnId="{CF27E199-5F90-40F8-BBFE-69CCBC3B01D9}">
      <dgm:prSet/>
      <dgm:spPr/>
      <dgm:t>
        <a:bodyPr/>
        <a:lstStyle/>
        <a:p>
          <a:endParaRPr lang="en-GB"/>
        </a:p>
      </dgm:t>
    </dgm:pt>
    <dgm:pt modelId="{DFAD7449-9A0F-4329-B2D0-2CBD446C1752}" type="pres">
      <dgm:prSet presAssocID="{61E5F332-7ADE-4052-8DF1-56EC77F9F6F4}" presName="cycle" presStyleCnt="0">
        <dgm:presLayoutVars>
          <dgm:dir/>
          <dgm:resizeHandles val="exact"/>
        </dgm:presLayoutVars>
      </dgm:prSet>
      <dgm:spPr/>
    </dgm:pt>
    <dgm:pt modelId="{9237F539-07B2-4048-8801-6AE9D38B7C63}" type="pres">
      <dgm:prSet presAssocID="{966271CB-E235-449E-9CAA-DE6FDBC5C8D0}" presName="node" presStyleLbl="node1" presStyleIdx="0" presStyleCnt="7">
        <dgm:presLayoutVars>
          <dgm:bulletEnabled val="1"/>
        </dgm:presLayoutVars>
      </dgm:prSet>
      <dgm:spPr/>
    </dgm:pt>
    <dgm:pt modelId="{F4F06CF3-8CDA-4356-9200-2B9FF9123A41}" type="pres">
      <dgm:prSet presAssocID="{966271CB-E235-449E-9CAA-DE6FDBC5C8D0}" presName="spNode" presStyleCnt="0"/>
      <dgm:spPr/>
    </dgm:pt>
    <dgm:pt modelId="{4AFF37A0-7185-4395-9E22-37E7495635A2}" type="pres">
      <dgm:prSet presAssocID="{28AC3426-257C-4BAB-9D4D-F470E02283F3}" presName="sibTrans" presStyleLbl="sibTrans1D1" presStyleIdx="0" presStyleCnt="7"/>
      <dgm:spPr/>
    </dgm:pt>
    <dgm:pt modelId="{6D372F66-A18A-4028-971C-07792342C38E}" type="pres">
      <dgm:prSet presAssocID="{59C60034-F39A-4D73-9DD9-A9DCE59A7C6E}" presName="node" presStyleLbl="node1" presStyleIdx="1" presStyleCnt="7">
        <dgm:presLayoutVars>
          <dgm:bulletEnabled val="1"/>
        </dgm:presLayoutVars>
      </dgm:prSet>
      <dgm:spPr/>
    </dgm:pt>
    <dgm:pt modelId="{DCC2E9E4-2393-4677-8480-669DEDB6213A}" type="pres">
      <dgm:prSet presAssocID="{59C60034-F39A-4D73-9DD9-A9DCE59A7C6E}" presName="spNode" presStyleCnt="0"/>
      <dgm:spPr/>
    </dgm:pt>
    <dgm:pt modelId="{E119DC1B-D93C-4429-A562-4CEAA15A3285}" type="pres">
      <dgm:prSet presAssocID="{2DEA2E17-52A7-4138-95D4-9AAB96EF4C38}" presName="sibTrans" presStyleLbl="sibTrans1D1" presStyleIdx="1" presStyleCnt="7"/>
      <dgm:spPr/>
    </dgm:pt>
    <dgm:pt modelId="{DC56B951-FDDE-4A8A-B798-50A80610A989}" type="pres">
      <dgm:prSet presAssocID="{EE428464-9E8B-4AF5-BA72-01CC6891F867}" presName="node" presStyleLbl="node1" presStyleIdx="2" presStyleCnt="7">
        <dgm:presLayoutVars>
          <dgm:bulletEnabled val="1"/>
        </dgm:presLayoutVars>
      </dgm:prSet>
      <dgm:spPr/>
    </dgm:pt>
    <dgm:pt modelId="{CC3DFB18-8E65-422A-AA3C-223D3739DE89}" type="pres">
      <dgm:prSet presAssocID="{EE428464-9E8B-4AF5-BA72-01CC6891F867}" presName="spNode" presStyleCnt="0"/>
      <dgm:spPr/>
    </dgm:pt>
    <dgm:pt modelId="{D85C2D2B-759D-43AA-B2D5-332B3CA525AE}" type="pres">
      <dgm:prSet presAssocID="{1187FD59-BB5E-4C02-A11E-8789EEF125FE}" presName="sibTrans" presStyleLbl="sibTrans1D1" presStyleIdx="2" presStyleCnt="7"/>
      <dgm:spPr/>
    </dgm:pt>
    <dgm:pt modelId="{5A0AB835-CDCE-43FA-8492-6755E2932A6E}" type="pres">
      <dgm:prSet presAssocID="{B8675DAE-E509-4EA5-9476-438AC4512BAB}" presName="node" presStyleLbl="node1" presStyleIdx="3" presStyleCnt="7">
        <dgm:presLayoutVars>
          <dgm:bulletEnabled val="1"/>
        </dgm:presLayoutVars>
      </dgm:prSet>
      <dgm:spPr/>
    </dgm:pt>
    <dgm:pt modelId="{92E242CE-8302-40F9-8FB1-EF9DED7D7002}" type="pres">
      <dgm:prSet presAssocID="{B8675DAE-E509-4EA5-9476-438AC4512BAB}" presName="spNode" presStyleCnt="0"/>
      <dgm:spPr/>
    </dgm:pt>
    <dgm:pt modelId="{E85AFDEC-E5B6-4C25-9CC5-A1F7B14BC687}" type="pres">
      <dgm:prSet presAssocID="{16966CBA-3E71-4255-848E-2A56E36C157F}" presName="sibTrans" presStyleLbl="sibTrans1D1" presStyleIdx="3" presStyleCnt="7"/>
      <dgm:spPr/>
    </dgm:pt>
    <dgm:pt modelId="{258879F0-9367-4373-BCA2-6D975BB2F9E1}" type="pres">
      <dgm:prSet presAssocID="{D6E3EE27-13AE-4949-B8E2-DA1606C01CAE}" presName="node" presStyleLbl="node1" presStyleIdx="4" presStyleCnt="7">
        <dgm:presLayoutVars>
          <dgm:bulletEnabled val="1"/>
        </dgm:presLayoutVars>
      </dgm:prSet>
      <dgm:spPr/>
    </dgm:pt>
    <dgm:pt modelId="{9CB81500-73CA-48ED-B4CC-146A31B2A8EF}" type="pres">
      <dgm:prSet presAssocID="{D6E3EE27-13AE-4949-B8E2-DA1606C01CAE}" presName="spNode" presStyleCnt="0"/>
      <dgm:spPr/>
    </dgm:pt>
    <dgm:pt modelId="{ACDE349A-D0FD-4351-9D7C-64D685C4261E}" type="pres">
      <dgm:prSet presAssocID="{162D1D18-5238-433E-8C05-2F3E97618CA3}" presName="sibTrans" presStyleLbl="sibTrans1D1" presStyleIdx="4" presStyleCnt="7"/>
      <dgm:spPr/>
    </dgm:pt>
    <dgm:pt modelId="{5E76B153-8EB1-45F8-9866-18EBAE180176}" type="pres">
      <dgm:prSet presAssocID="{F07C06C2-808A-402D-9B5D-18BF8E75C5F1}" presName="node" presStyleLbl="node1" presStyleIdx="5" presStyleCnt="7">
        <dgm:presLayoutVars>
          <dgm:bulletEnabled val="1"/>
        </dgm:presLayoutVars>
      </dgm:prSet>
      <dgm:spPr/>
    </dgm:pt>
    <dgm:pt modelId="{19A30D65-39F2-4F6D-962B-05C3A67627E6}" type="pres">
      <dgm:prSet presAssocID="{F07C06C2-808A-402D-9B5D-18BF8E75C5F1}" presName="spNode" presStyleCnt="0"/>
      <dgm:spPr/>
    </dgm:pt>
    <dgm:pt modelId="{F7881DEA-BCCC-4628-B63D-E885168A0424}" type="pres">
      <dgm:prSet presAssocID="{E4527571-6D26-48E9-BA25-7EE91CF284CB}" presName="sibTrans" presStyleLbl="sibTrans1D1" presStyleIdx="5" presStyleCnt="7"/>
      <dgm:spPr/>
    </dgm:pt>
    <dgm:pt modelId="{619EFD4E-069E-4308-8F1F-045268F13059}" type="pres">
      <dgm:prSet presAssocID="{D628F747-499E-4EED-B673-EBADEBAD93F8}" presName="node" presStyleLbl="node1" presStyleIdx="6" presStyleCnt="7">
        <dgm:presLayoutVars>
          <dgm:bulletEnabled val="1"/>
        </dgm:presLayoutVars>
      </dgm:prSet>
      <dgm:spPr/>
    </dgm:pt>
    <dgm:pt modelId="{0ECF8783-C72C-497D-8CE5-DF868000987B}" type="pres">
      <dgm:prSet presAssocID="{D628F747-499E-4EED-B673-EBADEBAD93F8}" presName="spNode" presStyleCnt="0"/>
      <dgm:spPr/>
    </dgm:pt>
    <dgm:pt modelId="{9ABFE012-1DE1-4ECB-9B82-6C8F5A328206}" type="pres">
      <dgm:prSet presAssocID="{08410DC2-C0D6-4852-9067-4EA195B92095}" presName="sibTrans" presStyleLbl="sibTrans1D1" presStyleIdx="6" presStyleCnt="7"/>
      <dgm:spPr/>
    </dgm:pt>
  </dgm:ptLst>
  <dgm:cxnLst>
    <dgm:cxn modelId="{C7D70006-C4E8-44D0-92E0-91E942C39147}" type="presOf" srcId="{EE428464-9E8B-4AF5-BA72-01CC6891F867}" destId="{DC56B951-FDDE-4A8A-B798-50A80610A989}" srcOrd="0" destOrd="0" presId="urn:microsoft.com/office/officeart/2005/8/layout/cycle6"/>
    <dgm:cxn modelId="{2E600D06-7836-48F1-9E74-8290245846D0}" type="presOf" srcId="{16966CBA-3E71-4255-848E-2A56E36C157F}" destId="{E85AFDEC-E5B6-4C25-9CC5-A1F7B14BC687}" srcOrd="0" destOrd="0" presId="urn:microsoft.com/office/officeart/2005/8/layout/cycle6"/>
    <dgm:cxn modelId="{79FB4B32-02FF-47C3-B1F0-1F197F5E1F57}" type="presOf" srcId="{28AC3426-257C-4BAB-9D4D-F470E02283F3}" destId="{4AFF37A0-7185-4395-9E22-37E7495635A2}" srcOrd="0" destOrd="0" presId="urn:microsoft.com/office/officeart/2005/8/layout/cycle6"/>
    <dgm:cxn modelId="{269C585E-9A9C-4375-ABA2-4590630DBEE5}" srcId="{61E5F332-7ADE-4052-8DF1-56EC77F9F6F4}" destId="{59C60034-F39A-4D73-9DD9-A9DCE59A7C6E}" srcOrd="1" destOrd="0" parTransId="{1B416095-1D24-408A-81E9-ED95D367205A}" sibTransId="{2DEA2E17-52A7-4138-95D4-9AAB96EF4C38}"/>
    <dgm:cxn modelId="{29065843-4344-4568-9000-1845BE600C3D}" srcId="{61E5F332-7ADE-4052-8DF1-56EC77F9F6F4}" destId="{F07C06C2-808A-402D-9B5D-18BF8E75C5F1}" srcOrd="5" destOrd="0" parTransId="{6D9B4ECF-26C2-481E-B434-184B2C7DDCF5}" sibTransId="{E4527571-6D26-48E9-BA25-7EE91CF284CB}"/>
    <dgm:cxn modelId="{F0B57146-FB41-4C87-8278-C2B6EDC3D345}" srcId="{61E5F332-7ADE-4052-8DF1-56EC77F9F6F4}" destId="{EE428464-9E8B-4AF5-BA72-01CC6891F867}" srcOrd="2" destOrd="0" parTransId="{753D1532-3CB0-4061-BAE8-CDC93F644D22}" sibTransId="{1187FD59-BB5E-4C02-A11E-8789EEF125FE}"/>
    <dgm:cxn modelId="{387EC94D-B942-417E-8BCA-F8F84D6212A9}" type="presOf" srcId="{D628F747-499E-4EED-B673-EBADEBAD93F8}" destId="{619EFD4E-069E-4308-8F1F-045268F13059}" srcOrd="0" destOrd="0" presId="urn:microsoft.com/office/officeart/2005/8/layout/cycle6"/>
    <dgm:cxn modelId="{BA81C175-7396-498B-BE85-F7A852234C50}" type="presOf" srcId="{61E5F332-7ADE-4052-8DF1-56EC77F9F6F4}" destId="{DFAD7449-9A0F-4329-B2D0-2CBD446C1752}" srcOrd="0" destOrd="0" presId="urn:microsoft.com/office/officeart/2005/8/layout/cycle6"/>
    <dgm:cxn modelId="{2DE58C7F-7A68-4700-BCFA-0E925D33914E}" type="presOf" srcId="{D6E3EE27-13AE-4949-B8E2-DA1606C01CAE}" destId="{258879F0-9367-4373-BCA2-6D975BB2F9E1}" srcOrd="0" destOrd="0" presId="urn:microsoft.com/office/officeart/2005/8/layout/cycle6"/>
    <dgm:cxn modelId="{22805A80-75F8-49BB-ABE0-F3CCB9811462}" type="presOf" srcId="{1187FD59-BB5E-4C02-A11E-8789EEF125FE}" destId="{D85C2D2B-759D-43AA-B2D5-332B3CA525AE}" srcOrd="0" destOrd="0" presId="urn:microsoft.com/office/officeart/2005/8/layout/cycle6"/>
    <dgm:cxn modelId="{CF27E199-5F90-40F8-BBFE-69CCBC3B01D9}" srcId="{61E5F332-7ADE-4052-8DF1-56EC77F9F6F4}" destId="{D628F747-499E-4EED-B673-EBADEBAD93F8}" srcOrd="6" destOrd="0" parTransId="{5912736C-B0BC-463C-96BB-7692CA55B686}" sibTransId="{08410DC2-C0D6-4852-9067-4EA195B92095}"/>
    <dgm:cxn modelId="{B60A39A3-5C86-44D8-82CB-8852EFA0B714}" type="presOf" srcId="{E4527571-6D26-48E9-BA25-7EE91CF284CB}" destId="{F7881DEA-BCCC-4628-B63D-E885168A0424}" srcOrd="0" destOrd="0" presId="urn:microsoft.com/office/officeart/2005/8/layout/cycle6"/>
    <dgm:cxn modelId="{B5C3FDA4-566E-4D69-A0EA-E53E63EF8724}" srcId="{61E5F332-7ADE-4052-8DF1-56EC77F9F6F4}" destId="{966271CB-E235-449E-9CAA-DE6FDBC5C8D0}" srcOrd="0" destOrd="0" parTransId="{5EB56190-BDCA-4776-AEB0-F8D2B2AE319D}" sibTransId="{28AC3426-257C-4BAB-9D4D-F470E02283F3}"/>
    <dgm:cxn modelId="{C1F0AFAB-35F7-4C5B-BB0F-1FA2018260B5}" type="presOf" srcId="{59C60034-F39A-4D73-9DD9-A9DCE59A7C6E}" destId="{6D372F66-A18A-4028-971C-07792342C38E}" srcOrd="0" destOrd="0" presId="urn:microsoft.com/office/officeart/2005/8/layout/cycle6"/>
    <dgm:cxn modelId="{80E463AD-BD49-4FC8-8D34-897B9339A5F5}" type="presOf" srcId="{2DEA2E17-52A7-4138-95D4-9AAB96EF4C38}" destId="{E119DC1B-D93C-4429-A562-4CEAA15A3285}" srcOrd="0" destOrd="0" presId="urn:microsoft.com/office/officeart/2005/8/layout/cycle6"/>
    <dgm:cxn modelId="{6E9EBBE5-37EA-4041-9F23-C58AB398DAC6}" type="presOf" srcId="{F07C06C2-808A-402D-9B5D-18BF8E75C5F1}" destId="{5E76B153-8EB1-45F8-9866-18EBAE180176}" srcOrd="0" destOrd="0" presId="urn:microsoft.com/office/officeart/2005/8/layout/cycle6"/>
    <dgm:cxn modelId="{342812EA-68A1-41B4-B601-339A7C2101FC}" type="presOf" srcId="{B8675DAE-E509-4EA5-9476-438AC4512BAB}" destId="{5A0AB835-CDCE-43FA-8492-6755E2932A6E}" srcOrd="0" destOrd="0" presId="urn:microsoft.com/office/officeart/2005/8/layout/cycle6"/>
    <dgm:cxn modelId="{E9BFF8EC-FAC0-436D-AD44-D90B871241D7}" srcId="{61E5F332-7ADE-4052-8DF1-56EC77F9F6F4}" destId="{B8675DAE-E509-4EA5-9476-438AC4512BAB}" srcOrd="3" destOrd="0" parTransId="{F47C3663-4735-4437-AA1D-F83040E5244A}" sibTransId="{16966CBA-3E71-4255-848E-2A56E36C157F}"/>
    <dgm:cxn modelId="{793267ED-783B-4E56-9DDC-BD1320319F17}" srcId="{61E5F332-7ADE-4052-8DF1-56EC77F9F6F4}" destId="{D6E3EE27-13AE-4949-B8E2-DA1606C01CAE}" srcOrd="4" destOrd="0" parTransId="{AA97393D-E19A-4A18-A9F8-BA05D29F988A}" sibTransId="{162D1D18-5238-433E-8C05-2F3E97618CA3}"/>
    <dgm:cxn modelId="{DDD2FDF3-62DB-4B04-B00B-F1814D3D5C6A}" type="presOf" srcId="{966271CB-E235-449E-9CAA-DE6FDBC5C8D0}" destId="{9237F539-07B2-4048-8801-6AE9D38B7C63}" srcOrd="0" destOrd="0" presId="urn:microsoft.com/office/officeart/2005/8/layout/cycle6"/>
    <dgm:cxn modelId="{465BB7F6-51EA-4DE9-8147-6C8AFD3B241A}" type="presOf" srcId="{08410DC2-C0D6-4852-9067-4EA195B92095}" destId="{9ABFE012-1DE1-4ECB-9B82-6C8F5A328206}" srcOrd="0" destOrd="0" presId="urn:microsoft.com/office/officeart/2005/8/layout/cycle6"/>
    <dgm:cxn modelId="{54EDE2F6-6F8F-429B-A1FF-765442736507}" type="presOf" srcId="{162D1D18-5238-433E-8C05-2F3E97618CA3}" destId="{ACDE349A-D0FD-4351-9D7C-64D685C4261E}" srcOrd="0" destOrd="0" presId="urn:microsoft.com/office/officeart/2005/8/layout/cycle6"/>
    <dgm:cxn modelId="{1E362938-780F-4A9D-9EAC-14F9F25F4A71}" type="presParOf" srcId="{DFAD7449-9A0F-4329-B2D0-2CBD446C1752}" destId="{9237F539-07B2-4048-8801-6AE9D38B7C63}" srcOrd="0" destOrd="0" presId="urn:microsoft.com/office/officeart/2005/8/layout/cycle6"/>
    <dgm:cxn modelId="{143D5C39-0C40-45A0-95B4-61A6954CAD2D}" type="presParOf" srcId="{DFAD7449-9A0F-4329-B2D0-2CBD446C1752}" destId="{F4F06CF3-8CDA-4356-9200-2B9FF9123A41}" srcOrd="1" destOrd="0" presId="urn:microsoft.com/office/officeart/2005/8/layout/cycle6"/>
    <dgm:cxn modelId="{4333ABCA-195C-4F7D-A72A-E84DB13D7836}" type="presParOf" srcId="{DFAD7449-9A0F-4329-B2D0-2CBD446C1752}" destId="{4AFF37A0-7185-4395-9E22-37E7495635A2}" srcOrd="2" destOrd="0" presId="urn:microsoft.com/office/officeart/2005/8/layout/cycle6"/>
    <dgm:cxn modelId="{D6E0D0C1-3A15-40BF-AED9-DB8F8D6D800F}" type="presParOf" srcId="{DFAD7449-9A0F-4329-B2D0-2CBD446C1752}" destId="{6D372F66-A18A-4028-971C-07792342C38E}" srcOrd="3" destOrd="0" presId="urn:microsoft.com/office/officeart/2005/8/layout/cycle6"/>
    <dgm:cxn modelId="{7F3E4B64-5B65-4C86-96DE-176ED845F710}" type="presParOf" srcId="{DFAD7449-9A0F-4329-B2D0-2CBD446C1752}" destId="{DCC2E9E4-2393-4677-8480-669DEDB6213A}" srcOrd="4" destOrd="0" presId="urn:microsoft.com/office/officeart/2005/8/layout/cycle6"/>
    <dgm:cxn modelId="{95003C39-CC67-4894-9F19-54A2866A5E1A}" type="presParOf" srcId="{DFAD7449-9A0F-4329-B2D0-2CBD446C1752}" destId="{E119DC1B-D93C-4429-A562-4CEAA15A3285}" srcOrd="5" destOrd="0" presId="urn:microsoft.com/office/officeart/2005/8/layout/cycle6"/>
    <dgm:cxn modelId="{096E317F-D795-4278-8D00-2EF979A65D02}" type="presParOf" srcId="{DFAD7449-9A0F-4329-B2D0-2CBD446C1752}" destId="{DC56B951-FDDE-4A8A-B798-50A80610A989}" srcOrd="6" destOrd="0" presId="urn:microsoft.com/office/officeart/2005/8/layout/cycle6"/>
    <dgm:cxn modelId="{DBD5BE6A-663D-4ED1-9023-7E5F475D1D3D}" type="presParOf" srcId="{DFAD7449-9A0F-4329-B2D0-2CBD446C1752}" destId="{CC3DFB18-8E65-422A-AA3C-223D3739DE89}" srcOrd="7" destOrd="0" presId="urn:microsoft.com/office/officeart/2005/8/layout/cycle6"/>
    <dgm:cxn modelId="{07F56FB5-BD39-4338-8A7A-BEC2B425CD28}" type="presParOf" srcId="{DFAD7449-9A0F-4329-B2D0-2CBD446C1752}" destId="{D85C2D2B-759D-43AA-B2D5-332B3CA525AE}" srcOrd="8" destOrd="0" presId="urn:microsoft.com/office/officeart/2005/8/layout/cycle6"/>
    <dgm:cxn modelId="{5BB2CB69-66B7-40AE-AF4B-0B6051144629}" type="presParOf" srcId="{DFAD7449-9A0F-4329-B2D0-2CBD446C1752}" destId="{5A0AB835-CDCE-43FA-8492-6755E2932A6E}" srcOrd="9" destOrd="0" presId="urn:microsoft.com/office/officeart/2005/8/layout/cycle6"/>
    <dgm:cxn modelId="{226C2013-D52A-4D2F-9C80-83F54454021E}" type="presParOf" srcId="{DFAD7449-9A0F-4329-B2D0-2CBD446C1752}" destId="{92E242CE-8302-40F9-8FB1-EF9DED7D7002}" srcOrd="10" destOrd="0" presId="urn:microsoft.com/office/officeart/2005/8/layout/cycle6"/>
    <dgm:cxn modelId="{45CE6D04-6509-4E93-9752-53485EFE17F2}" type="presParOf" srcId="{DFAD7449-9A0F-4329-B2D0-2CBD446C1752}" destId="{E85AFDEC-E5B6-4C25-9CC5-A1F7B14BC687}" srcOrd="11" destOrd="0" presId="urn:microsoft.com/office/officeart/2005/8/layout/cycle6"/>
    <dgm:cxn modelId="{D6D523C2-4C11-4519-8CCB-3D095D613B25}" type="presParOf" srcId="{DFAD7449-9A0F-4329-B2D0-2CBD446C1752}" destId="{258879F0-9367-4373-BCA2-6D975BB2F9E1}" srcOrd="12" destOrd="0" presId="urn:microsoft.com/office/officeart/2005/8/layout/cycle6"/>
    <dgm:cxn modelId="{FBFEF781-DCCD-4426-8475-EF0BCB589675}" type="presParOf" srcId="{DFAD7449-9A0F-4329-B2D0-2CBD446C1752}" destId="{9CB81500-73CA-48ED-B4CC-146A31B2A8EF}" srcOrd="13" destOrd="0" presId="urn:microsoft.com/office/officeart/2005/8/layout/cycle6"/>
    <dgm:cxn modelId="{9AB4F2EA-5F8C-4EC6-93EE-9FA46AE1F4CA}" type="presParOf" srcId="{DFAD7449-9A0F-4329-B2D0-2CBD446C1752}" destId="{ACDE349A-D0FD-4351-9D7C-64D685C4261E}" srcOrd="14" destOrd="0" presId="urn:microsoft.com/office/officeart/2005/8/layout/cycle6"/>
    <dgm:cxn modelId="{D135F03B-D17F-4A56-BE2C-D4792E03ECBA}" type="presParOf" srcId="{DFAD7449-9A0F-4329-B2D0-2CBD446C1752}" destId="{5E76B153-8EB1-45F8-9866-18EBAE180176}" srcOrd="15" destOrd="0" presId="urn:microsoft.com/office/officeart/2005/8/layout/cycle6"/>
    <dgm:cxn modelId="{9DDE04C4-B348-4D8C-AA79-B27E2E69FED5}" type="presParOf" srcId="{DFAD7449-9A0F-4329-B2D0-2CBD446C1752}" destId="{19A30D65-39F2-4F6D-962B-05C3A67627E6}" srcOrd="16" destOrd="0" presId="urn:microsoft.com/office/officeart/2005/8/layout/cycle6"/>
    <dgm:cxn modelId="{D83D34DA-35CE-467D-B455-73DB05D9B6BF}" type="presParOf" srcId="{DFAD7449-9A0F-4329-B2D0-2CBD446C1752}" destId="{F7881DEA-BCCC-4628-B63D-E885168A0424}" srcOrd="17" destOrd="0" presId="urn:microsoft.com/office/officeart/2005/8/layout/cycle6"/>
    <dgm:cxn modelId="{6EF13911-FB6B-463C-BC8A-38C3D5C4AEA0}" type="presParOf" srcId="{DFAD7449-9A0F-4329-B2D0-2CBD446C1752}" destId="{619EFD4E-069E-4308-8F1F-045268F13059}" srcOrd="18" destOrd="0" presId="urn:microsoft.com/office/officeart/2005/8/layout/cycle6"/>
    <dgm:cxn modelId="{402F7E44-BA9A-4C96-9A1A-CBD72C7DA070}" type="presParOf" srcId="{DFAD7449-9A0F-4329-B2D0-2CBD446C1752}" destId="{0ECF8783-C72C-497D-8CE5-DF868000987B}" srcOrd="19" destOrd="0" presId="urn:microsoft.com/office/officeart/2005/8/layout/cycle6"/>
    <dgm:cxn modelId="{7F685577-01BB-4D6F-BB37-853CC275F45B}" type="presParOf" srcId="{DFAD7449-9A0F-4329-B2D0-2CBD446C1752}" destId="{9ABFE012-1DE1-4ECB-9B82-6C8F5A328206}" srcOrd="20"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37F539-07B2-4048-8801-6AE9D38B7C63}">
      <dsp:nvSpPr>
        <dsp:cNvPr id="0" name=""/>
        <dsp:cNvSpPr/>
      </dsp:nvSpPr>
      <dsp:spPr>
        <a:xfrm>
          <a:off x="2614444" y="2086"/>
          <a:ext cx="943309" cy="61315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kern="1200" dirty="0"/>
            <a:t>Local communities</a:t>
          </a:r>
        </a:p>
      </dsp:txBody>
      <dsp:txXfrm>
        <a:off x="2644376" y="32018"/>
        <a:ext cx="883445" cy="553287"/>
      </dsp:txXfrm>
    </dsp:sp>
    <dsp:sp modelId="{4AFF37A0-7185-4395-9E22-37E7495635A2}">
      <dsp:nvSpPr>
        <dsp:cNvPr id="0" name=""/>
        <dsp:cNvSpPr/>
      </dsp:nvSpPr>
      <dsp:spPr>
        <a:xfrm>
          <a:off x="1336451" y="308661"/>
          <a:ext cx="3499296" cy="3499296"/>
        </a:xfrm>
        <a:custGeom>
          <a:avLst/>
          <a:gdLst/>
          <a:ahLst/>
          <a:cxnLst/>
          <a:rect l="0" t="0" r="0" b="0"/>
          <a:pathLst>
            <a:path>
              <a:moveTo>
                <a:pt x="2227542" y="66530"/>
              </a:moveTo>
              <a:arcTo wR="1749648" hR="1749648" stAng="17151064" swAng="1255766"/>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D372F66-A18A-4028-971C-07792342C38E}">
      <dsp:nvSpPr>
        <dsp:cNvPr id="0" name=""/>
        <dsp:cNvSpPr/>
      </dsp:nvSpPr>
      <dsp:spPr>
        <a:xfrm>
          <a:off x="3982374" y="660846"/>
          <a:ext cx="943309" cy="61315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kern="1200" dirty="0"/>
            <a:t>Voluntary and Community Sector</a:t>
          </a:r>
        </a:p>
      </dsp:txBody>
      <dsp:txXfrm>
        <a:off x="4012306" y="690778"/>
        <a:ext cx="883445" cy="553287"/>
      </dsp:txXfrm>
    </dsp:sp>
    <dsp:sp modelId="{E119DC1B-D93C-4429-A562-4CEAA15A3285}">
      <dsp:nvSpPr>
        <dsp:cNvPr id="0" name=""/>
        <dsp:cNvSpPr/>
      </dsp:nvSpPr>
      <dsp:spPr>
        <a:xfrm>
          <a:off x="1336451" y="308661"/>
          <a:ext cx="3499296" cy="3499296"/>
        </a:xfrm>
        <a:custGeom>
          <a:avLst/>
          <a:gdLst/>
          <a:ahLst/>
          <a:cxnLst/>
          <a:rect l="0" t="0" r="0" b="0"/>
          <a:pathLst>
            <a:path>
              <a:moveTo>
                <a:pt x="3317609" y="973268"/>
              </a:moveTo>
              <a:arcTo wR="1749648" hR="1749648" stAng="20019456" swAng="1725795"/>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DC56B951-FDDE-4A8A-B798-50A80610A989}">
      <dsp:nvSpPr>
        <dsp:cNvPr id="0" name=""/>
        <dsp:cNvSpPr/>
      </dsp:nvSpPr>
      <dsp:spPr>
        <a:xfrm>
          <a:off x="4320225" y="2141067"/>
          <a:ext cx="943309" cy="61315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kern="1200" dirty="0"/>
            <a:t>Primary Care</a:t>
          </a:r>
        </a:p>
      </dsp:txBody>
      <dsp:txXfrm>
        <a:off x="4350157" y="2170999"/>
        <a:ext cx="883445" cy="553287"/>
      </dsp:txXfrm>
    </dsp:sp>
    <dsp:sp modelId="{D85C2D2B-759D-43AA-B2D5-332B3CA525AE}">
      <dsp:nvSpPr>
        <dsp:cNvPr id="0" name=""/>
        <dsp:cNvSpPr/>
      </dsp:nvSpPr>
      <dsp:spPr>
        <a:xfrm>
          <a:off x="1336451" y="308661"/>
          <a:ext cx="3499296" cy="3499296"/>
        </a:xfrm>
        <a:custGeom>
          <a:avLst/>
          <a:gdLst/>
          <a:ahLst/>
          <a:cxnLst/>
          <a:rect l="0" t="0" r="0" b="0"/>
          <a:pathLst>
            <a:path>
              <a:moveTo>
                <a:pt x="3352146" y="2451978"/>
              </a:moveTo>
              <a:arcTo wR="1749648" hR="1749648" stAng="1419989" swAng="1358112"/>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A0AB835-CDCE-43FA-8492-6755E2932A6E}">
      <dsp:nvSpPr>
        <dsp:cNvPr id="0" name=""/>
        <dsp:cNvSpPr/>
      </dsp:nvSpPr>
      <dsp:spPr>
        <a:xfrm>
          <a:off x="3373588" y="3328112"/>
          <a:ext cx="943309" cy="61315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kern="1200" dirty="0"/>
            <a:t>Community Care</a:t>
          </a:r>
        </a:p>
      </dsp:txBody>
      <dsp:txXfrm>
        <a:off x="3403520" y="3358044"/>
        <a:ext cx="883445" cy="553287"/>
      </dsp:txXfrm>
    </dsp:sp>
    <dsp:sp modelId="{E85AFDEC-E5B6-4C25-9CC5-A1F7B14BC687}">
      <dsp:nvSpPr>
        <dsp:cNvPr id="0" name=""/>
        <dsp:cNvSpPr/>
      </dsp:nvSpPr>
      <dsp:spPr>
        <a:xfrm>
          <a:off x="1336451" y="308661"/>
          <a:ext cx="3499296" cy="3499296"/>
        </a:xfrm>
        <a:custGeom>
          <a:avLst/>
          <a:gdLst/>
          <a:ahLst/>
          <a:cxnLst/>
          <a:rect l="0" t="0" r="0" b="0"/>
          <a:pathLst>
            <a:path>
              <a:moveTo>
                <a:pt x="2031463" y="3476451"/>
              </a:moveTo>
              <a:arcTo wR="1749648" hR="1749648" stAng="4843859" swAng="1112281"/>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58879F0-9367-4373-BCA2-6D975BB2F9E1}">
      <dsp:nvSpPr>
        <dsp:cNvPr id="0" name=""/>
        <dsp:cNvSpPr/>
      </dsp:nvSpPr>
      <dsp:spPr>
        <a:xfrm>
          <a:off x="1855300" y="3328112"/>
          <a:ext cx="943309" cy="61315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kern="1200" dirty="0"/>
            <a:t>Mental Health services</a:t>
          </a:r>
        </a:p>
      </dsp:txBody>
      <dsp:txXfrm>
        <a:off x="1885232" y="3358044"/>
        <a:ext cx="883445" cy="553287"/>
      </dsp:txXfrm>
    </dsp:sp>
    <dsp:sp modelId="{ACDE349A-D0FD-4351-9D7C-64D685C4261E}">
      <dsp:nvSpPr>
        <dsp:cNvPr id="0" name=""/>
        <dsp:cNvSpPr/>
      </dsp:nvSpPr>
      <dsp:spPr>
        <a:xfrm>
          <a:off x="1336451" y="308661"/>
          <a:ext cx="3499296" cy="3499296"/>
        </a:xfrm>
        <a:custGeom>
          <a:avLst/>
          <a:gdLst/>
          <a:ahLst/>
          <a:cxnLst/>
          <a:rect l="0" t="0" r="0" b="0"/>
          <a:pathLst>
            <a:path>
              <a:moveTo>
                <a:pt x="540884" y="3014621"/>
              </a:moveTo>
              <a:arcTo wR="1749648" hR="1749648" stAng="8021899" swAng="1358112"/>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E76B153-8EB1-45F8-9866-18EBAE180176}">
      <dsp:nvSpPr>
        <dsp:cNvPr id="0" name=""/>
        <dsp:cNvSpPr/>
      </dsp:nvSpPr>
      <dsp:spPr>
        <a:xfrm>
          <a:off x="908663" y="2141067"/>
          <a:ext cx="943309" cy="61315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kern="1200" dirty="0"/>
            <a:t>Social Care</a:t>
          </a:r>
        </a:p>
      </dsp:txBody>
      <dsp:txXfrm>
        <a:off x="938595" y="2170999"/>
        <a:ext cx="883445" cy="553287"/>
      </dsp:txXfrm>
    </dsp:sp>
    <dsp:sp modelId="{F7881DEA-BCCC-4628-B63D-E885168A0424}">
      <dsp:nvSpPr>
        <dsp:cNvPr id="0" name=""/>
        <dsp:cNvSpPr/>
      </dsp:nvSpPr>
      <dsp:spPr>
        <a:xfrm>
          <a:off x="1336451" y="308661"/>
          <a:ext cx="3499296" cy="3499296"/>
        </a:xfrm>
        <a:custGeom>
          <a:avLst/>
          <a:gdLst/>
          <a:ahLst/>
          <a:cxnLst/>
          <a:rect l="0" t="0" r="0" b="0"/>
          <a:pathLst>
            <a:path>
              <a:moveTo>
                <a:pt x="1561" y="1823551"/>
              </a:moveTo>
              <a:arcTo wR="1749648" hR="1749648" stAng="10654750" swAng="1725795"/>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19EFD4E-069E-4308-8F1F-045268F13059}">
      <dsp:nvSpPr>
        <dsp:cNvPr id="0" name=""/>
        <dsp:cNvSpPr/>
      </dsp:nvSpPr>
      <dsp:spPr>
        <a:xfrm>
          <a:off x="1246514" y="660846"/>
          <a:ext cx="943309" cy="61315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kern="1200" dirty="0"/>
            <a:t>Hospital Care</a:t>
          </a:r>
        </a:p>
      </dsp:txBody>
      <dsp:txXfrm>
        <a:off x="1276446" y="690778"/>
        <a:ext cx="883445" cy="553287"/>
      </dsp:txXfrm>
    </dsp:sp>
    <dsp:sp modelId="{9ABFE012-1DE1-4ECB-9B82-6C8F5A328206}">
      <dsp:nvSpPr>
        <dsp:cNvPr id="0" name=""/>
        <dsp:cNvSpPr/>
      </dsp:nvSpPr>
      <dsp:spPr>
        <a:xfrm>
          <a:off x="1336451" y="308661"/>
          <a:ext cx="3499296" cy="3499296"/>
        </a:xfrm>
        <a:custGeom>
          <a:avLst/>
          <a:gdLst/>
          <a:ahLst/>
          <a:cxnLst/>
          <a:rect l="0" t="0" r="0" b="0"/>
          <a:pathLst>
            <a:path>
              <a:moveTo>
                <a:pt x="702044" y="348293"/>
              </a:moveTo>
              <a:arcTo wR="1749648" hR="1749648" stAng="13993170" swAng="1255766"/>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40CF2E-A55D-431A-9D5F-F1830F857638}" type="datetimeFigureOut">
              <a:rPr lang="en-GB" smtClean="0"/>
              <a:t>11/02/2022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451ED4-9D19-445D-9029-13571372C69C}" type="slidenum">
              <a:rPr lang="en-GB" smtClean="0"/>
              <a:t>‹#›</a:t>
            </a:fld>
            <a:endParaRPr lang="en-GB"/>
          </a:p>
        </p:txBody>
      </p:sp>
    </p:spTree>
    <p:extLst>
      <p:ext uri="{BB962C8B-B14F-4D97-AF65-F5344CB8AC3E}">
        <p14:creationId xmlns:p14="http://schemas.microsoft.com/office/powerpoint/2010/main" val="37070831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DE7BF8D5-2ABD-449D-81A5-6EFDFC19D06D}" type="slidenum">
              <a:rPr lang="en-GB" smtClean="0"/>
              <a:pPr>
                <a:defRPr/>
              </a:pPr>
              <a:t>8</a:t>
            </a:fld>
            <a:endParaRPr lang="en-GB" dirty="0"/>
          </a:p>
        </p:txBody>
      </p:sp>
    </p:spTree>
    <p:extLst>
      <p:ext uri="{BB962C8B-B14F-4D97-AF65-F5344CB8AC3E}">
        <p14:creationId xmlns:p14="http://schemas.microsoft.com/office/powerpoint/2010/main" val="26766812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NW London ICS)">
    <p:spTree>
      <p:nvGrpSpPr>
        <p:cNvPr id="1" name=""/>
        <p:cNvGrpSpPr/>
        <p:nvPr/>
      </p:nvGrpSpPr>
      <p:grpSpPr>
        <a:xfrm>
          <a:off x="0" y="0"/>
          <a:ext cx="0" cy="0"/>
          <a:chOff x="0" y="0"/>
          <a:chExt cx="0" cy="0"/>
        </a:xfrm>
      </p:grpSpPr>
      <p:sp>
        <p:nvSpPr>
          <p:cNvPr id="7" name="Rectangle 6"/>
          <p:cNvSpPr/>
          <p:nvPr userDrawn="1"/>
        </p:nvSpPr>
        <p:spPr>
          <a:xfrm>
            <a:off x="0" y="1080120"/>
            <a:ext cx="12192000" cy="5805264"/>
          </a:xfrm>
          <a:prstGeom prst="rect">
            <a:avLst/>
          </a:prstGeom>
          <a:solidFill>
            <a:srgbClr val="4B429B"/>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1524000" y="2202483"/>
            <a:ext cx="9144000" cy="2387600"/>
          </a:xfrm>
        </p:spPr>
        <p:txBody>
          <a:bodyPr anchor="b"/>
          <a:lstStyle>
            <a:lvl1pPr algn="ctr">
              <a:defRPr sz="6000">
                <a:solidFill>
                  <a:schemeClr val="bg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524000" y="4682158"/>
            <a:ext cx="9144000" cy="907082"/>
          </a:xfrm>
        </p:spPr>
        <p:txBody>
          <a:bodyPr/>
          <a:lstStyle>
            <a:lvl1pPr marL="0" indent="0" algn="ctr">
              <a:buNone/>
              <a:defRPr sz="2400">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Click to edit Master subtitle style</a:t>
            </a:r>
            <a:endParaRPr lang="en-GB" dirty="0"/>
          </a:p>
        </p:txBody>
      </p:sp>
      <p:cxnSp>
        <p:nvCxnSpPr>
          <p:cNvPr id="26" name="Straight Connector 25"/>
          <p:cNvCxnSpPr/>
          <p:nvPr userDrawn="1"/>
        </p:nvCxnSpPr>
        <p:spPr>
          <a:xfrm flipV="1">
            <a:off x="3875" y="988048"/>
            <a:ext cx="2952328" cy="4173"/>
          </a:xfrm>
          <a:prstGeom prst="line">
            <a:avLst/>
          </a:prstGeom>
          <a:ln w="76200">
            <a:solidFill>
              <a:srgbClr val="F9A50E"/>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a:xfrm flipV="1">
            <a:off x="3100219" y="985962"/>
            <a:ext cx="2952328" cy="4173"/>
          </a:xfrm>
          <a:prstGeom prst="line">
            <a:avLst/>
          </a:prstGeom>
          <a:ln w="76200">
            <a:solidFill>
              <a:srgbClr val="F24678"/>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a:xfrm flipV="1">
            <a:off x="6196561" y="985962"/>
            <a:ext cx="2952328" cy="4173"/>
          </a:xfrm>
          <a:prstGeom prst="line">
            <a:avLst/>
          </a:prstGeom>
          <a:ln w="76200">
            <a:solidFill>
              <a:srgbClr val="853E9A"/>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flipV="1">
            <a:off x="9264352" y="983876"/>
            <a:ext cx="2952328" cy="4173"/>
          </a:xfrm>
          <a:prstGeom prst="line">
            <a:avLst/>
          </a:prstGeom>
          <a:ln w="76200">
            <a:solidFill>
              <a:srgbClr val="2A90C0"/>
            </a:solidFill>
          </a:ln>
        </p:spPr>
        <p:style>
          <a:lnRef idx="1">
            <a:schemeClr val="accent1"/>
          </a:lnRef>
          <a:fillRef idx="0">
            <a:schemeClr val="accent1"/>
          </a:fillRef>
          <a:effectRef idx="0">
            <a:schemeClr val="accent1"/>
          </a:effectRef>
          <a:fontRef idx="minor">
            <a:schemeClr val="tx1"/>
          </a:fontRef>
        </p:style>
      </p:cxnSp>
      <p:pic>
        <p:nvPicPr>
          <p:cNvPr id="33" name="Picture 32" descr="C:\Users\abrjes\AppData\Local\Microsoft\Windows\INetCache\Content.Outlook\JXQ15T3X\NWL-ICS-logo-high-res.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840418" y="87479"/>
            <a:ext cx="2233639" cy="744546"/>
          </a:xfrm>
          <a:prstGeom prst="rect">
            <a:avLst/>
          </a:prstGeom>
          <a:noFill/>
          <a:ln>
            <a:noFill/>
          </a:ln>
        </p:spPr>
      </p:pic>
    </p:spTree>
    <p:extLst>
      <p:ext uri="{BB962C8B-B14F-4D97-AF65-F5344CB8AC3E}">
        <p14:creationId xmlns:p14="http://schemas.microsoft.com/office/powerpoint/2010/main" val="240253050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tandard slide (NW London ICS)">
    <p:spTree>
      <p:nvGrpSpPr>
        <p:cNvPr id="1" name=""/>
        <p:cNvGrpSpPr/>
        <p:nvPr/>
      </p:nvGrpSpPr>
      <p:grpSpPr>
        <a:xfrm>
          <a:off x="0" y="0"/>
          <a:ext cx="0" cy="0"/>
          <a:chOff x="0" y="0"/>
          <a:chExt cx="0" cy="0"/>
        </a:xfrm>
      </p:grpSpPr>
      <p:sp>
        <p:nvSpPr>
          <p:cNvPr id="3" name="Content Placeholder 2"/>
          <p:cNvSpPr>
            <a:spLocks noGrp="1"/>
          </p:cNvSpPr>
          <p:nvPr>
            <p:ph idx="1"/>
          </p:nvPr>
        </p:nvSpPr>
        <p:spPr>
          <a:xfrm>
            <a:off x="397989" y="1397238"/>
            <a:ext cx="11386643" cy="44800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76F84FA-B8EB-462F-97BA-032CB76B4E3A}"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Rectangle 6"/>
          <p:cNvSpPr/>
          <p:nvPr userDrawn="1"/>
        </p:nvSpPr>
        <p:spPr>
          <a:xfrm>
            <a:off x="0" y="0"/>
            <a:ext cx="12192000" cy="1196752"/>
          </a:xfrm>
          <a:prstGeom prst="rect">
            <a:avLst/>
          </a:prstGeom>
          <a:solidFill>
            <a:srgbClr val="4B429B"/>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hasCustomPrompt="1"/>
          </p:nvPr>
        </p:nvSpPr>
        <p:spPr>
          <a:xfrm>
            <a:off x="407368" y="326582"/>
            <a:ext cx="11377264" cy="543595"/>
          </a:xfrm>
        </p:spPr>
        <p:txBody>
          <a:bodyPr/>
          <a:lstStyle>
            <a:lvl1pPr>
              <a:defRPr>
                <a:solidFill>
                  <a:schemeClr val="bg1"/>
                </a:solidFill>
              </a:defRPr>
            </a:lvl1pPr>
          </a:lstStyle>
          <a:p>
            <a:r>
              <a:rPr lang="en-US" dirty="0"/>
              <a:t>Click to edit title</a:t>
            </a:r>
            <a:endParaRPr lang="en-GB" dirty="0"/>
          </a:p>
        </p:txBody>
      </p:sp>
      <p:cxnSp>
        <p:nvCxnSpPr>
          <p:cNvPr id="8" name="Straight Connector 7"/>
          <p:cNvCxnSpPr/>
          <p:nvPr userDrawn="1"/>
        </p:nvCxnSpPr>
        <p:spPr>
          <a:xfrm flipV="1">
            <a:off x="13836" y="6081932"/>
            <a:ext cx="2952328" cy="4173"/>
          </a:xfrm>
          <a:prstGeom prst="line">
            <a:avLst/>
          </a:prstGeom>
          <a:ln w="76200">
            <a:solidFill>
              <a:srgbClr val="F9A50E"/>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flipV="1">
            <a:off x="3110180" y="6079845"/>
            <a:ext cx="2952328" cy="4173"/>
          </a:xfrm>
          <a:prstGeom prst="line">
            <a:avLst/>
          </a:prstGeom>
          <a:ln w="76200">
            <a:solidFill>
              <a:srgbClr val="F24678"/>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flipV="1">
            <a:off x="6206524" y="6079845"/>
            <a:ext cx="2952328" cy="4173"/>
          </a:xfrm>
          <a:prstGeom prst="line">
            <a:avLst/>
          </a:prstGeom>
          <a:ln w="76200">
            <a:solidFill>
              <a:srgbClr val="853E9A"/>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9274313" y="6077758"/>
            <a:ext cx="2952328" cy="4173"/>
          </a:xfrm>
          <a:prstGeom prst="line">
            <a:avLst/>
          </a:prstGeom>
          <a:ln w="76200">
            <a:solidFill>
              <a:srgbClr val="2A9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43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 heading (NW London IC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76F84FA-B8EB-462F-97BA-032CB76B4E3A}"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Rectangle 6"/>
          <p:cNvSpPr/>
          <p:nvPr userDrawn="1"/>
        </p:nvSpPr>
        <p:spPr>
          <a:xfrm>
            <a:off x="0" y="1196752"/>
            <a:ext cx="12192000" cy="3600401"/>
          </a:xfrm>
          <a:prstGeom prst="rect">
            <a:avLst/>
          </a:prstGeom>
          <a:solidFill>
            <a:srgbClr val="4B429B"/>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hasCustomPrompt="1"/>
          </p:nvPr>
        </p:nvSpPr>
        <p:spPr>
          <a:xfrm>
            <a:off x="407368" y="1523327"/>
            <a:ext cx="11377264" cy="1329606"/>
          </a:xfrm>
        </p:spPr>
        <p:txBody>
          <a:bodyPr/>
          <a:lstStyle>
            <a:lvl1pPr>
              <a:defRPr>
                <a:solidFill>
                  <a:schemeClr val="bg1"/>
                </a:solidFill>
              </a:defRPr>
            </a:lvl1pPr>
          </a:lstStyle>
          <a:p>
            <a:r>
              <a:rPr lang="en-US" dirty="0"/>
              <a:t>Click to add sub-heading</a:t>
            </a:r>
            <a:endParaRPr lang="en-GB" dirty="0"/>
          </a:p>
        </p:txBody>
      </p:sp>
      <p:cxnSp>
        <p:nvCxnSpPr>
          <p:cNvPr id="12" name="Straight Connector 11"/>
          <p:cNvCxnSpPr/>
          <p:nvPr userDrawn="1"/>
        </p:nvCxnSpPr>
        <p:spPr>
          <a:xfrm flipV="1">
            <a:off x="13836" y="6081932"/>
            <a:ext cx="2952328" cy="4173"/>
          </a:xfrm>
          <a:prstGeom prst="line">
            <a:avLst/>
          </a:prstGeom>
          <a:ln w="76200">
            <a:solidFill>
              <a:srgbClr val="F9A50E"/>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flipV="1">
            <a:off x="3110180" y="6079845"/>
            <a:ext cx="2952328" cy="4173"/>
          </a:xfrm>
          <a:prstGeom prst="line">
            <a:avLst/>
          </a:prstGeom>
          <a:ln w="76200">
            <a:solidFill>
              <a:srgbClr val="F2467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flipV="1">
            <a:off x="6206524" y="6079845"/>
            <a:ext cx="2952328" cy="4173"/>
          </a:xfrm>
          <a:prstGeom prst="line">
            <a:avLst/>
          </a:prstGeom>
          <a:ln w="76200">
            <a:solidFill>
              <a:srgbClr val="853E9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flipV="1">
            <a:off x="9274313" y="6077758"/>
            <a:ext cx="2952328" cy="4173"/>
          </a:xfrm>
          <a:prstGeom prst="line">
            <a:avLst/>
          </a:prstGeom>
          <a:ln w="76200">
            <a:solidFill>
              <a:srgbClr val="2A9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4654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ovid layout">
    <p:spTree>
      <p:nvGrpSpPr>
        <p:cNvPr id="1" name=""/>
        <p:cNvGrpSpPr/>
        <p:nvPr/>
      </p:nvGrpSpPr>
      <p:grpSpPr>
        <a:xfrm>
          <a:off x="0" y="0"/>
          <a:ext cx="0" cy="0"/>
          <a:chOff x="0" y="0"/>
          <a:chExt cx="0" cy="0"/>
        </a:xfrm>
      </p:grpSpPr>
      <p:sp>
        <p:nvSpPr>
          <p:cNvPr id="7" name="Rectangle 6"/>
          <p:cNvSpPr/>
          <p:nvPr userDrawn="1"/>
        </p:nvSpPr>
        <p:spPr>
          <a:xfrm>
            <a:off x="0" y="0"/>
            <a:ext cx="12192000" cy="1196752"/>
          </a:xfrm>
          <a:prstGeom prst="rect">
            <a:avLst/>
          </a:prstGeom>
          <a:solidFill>
            <a:srgbClr val="4B429B"/>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hasCustomPrompt="1"/>
          </p:nvPr>
        </p:nvSpPr>
        <p:spPr>
          <a:xfrm>
            <a:off x="407368" y="326582"/>
            <a:ext cx="11377264" cy="543595"/>
          </a:xfrm>
        </p:spPr>
        <p:txBody>
          <a:bodyPr/>
          <a:lstStyle>
            <a:lvl1pPr>
              <a:defRPr>
                <a:solidFill>
                  <a:schemeClr val="bg1"/>
                </a:solidFill>
              </a:defRPr>
            </a:lvl1pPr>
          </a:lstStyle>
          <a:p>
            <a:r>
              <a:rPr lang="en-US" dirty="0"/>
              <a:t>Click to edit title</a:t>
            </a:r>
            <a:endParaRPr lang="en-GB" dirty="0"/>
          </a:p>
        </p:txBody>
      </p:sp>
      <p:cxnSp>
        <p:nvCxnSpPr>
          <p:cNvPr id="8" name="Straight Connector 7"/>
          <p:cNvCxnSpPr/>
          <p:nvPr userDrawn="1"/>
        </p:nvCxnSpPr>
        <p:spPr>
          <a:xfrm flipV="1">
            <a:off x="13836" y="6081932"/>
            <a:ext cx="2952328" cy="4173"/>
          </a:xfrm>
          <a:prstGeom prst="line">
            <a:avLst/>
          </a:prstGeom>
          <a:ln w="76200">
            <a:solidFill>
              <a:srgbClr val="F9A50E"/>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flipV="1">
            <a:off x="3110180" y="6079845"/>
            <a:ext cx="2952328" cy="4173"/>
          </a:xfrm>
          <a:prstGeom prst="line">
            <a:avLst/>
          </a:prstGeom>
          <a:ln w="76200">
            <a:solidFill>
              <a:srgbClr val="F24678"/>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flipV="1">
            <a:off x="6206524" y="6079845"/>
            <a:ext cx="2952328" cy="4173"/>
          </a:xfrm>
          <a:prstGeom prst="line">
            <a:avLst/>
          </a:prstGeom>
          <a:ln w="76200">
            <a:solidFill>
              <a:srgbClr val="853E9A"/>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9274313" y="6077758"/>
            <a:ext cx="2952328" cy="4173"/>
          </a:xfrm>
          <a:prstGeom prst="line">
            <a:avLst/>
          </a:prstGeom>
          <a:ln w="76200">
            <a:solidFill>
              <a:srgbClr val="2A90C0"/>
            </a:solidFill>
          </a:ln>
        </p:spPr>
        <p:style>
          <a:lnRef idx="1">
            <a:schemeClr val="accent1"/>
          </a:lnRef>
          <a:fillRef idx="0">
            <a:schemeClr val="accent1"/>
          </a:fillRef>
          <a:effectRef idx="0">
            <a:schemeClr val="accent1"/>
          </a:effectRef>
          <a:fontRef idx="minor">
            <a:schemeClr val="tx1"/>
          </a:fontRef>
        </p:style>
      </p:cxnSp>
      <p:sp>
        <p:nvSpPr>
          <p:cNvPr id="12" name="Rectangle 11"/>
          <p:cNvSpPr/>
          <p:nvPr userDrawn="1"/>
        </p:nvSpPr>
        <p:spPr>
          <a:xfrm>
            <a:off x="128975" y="5013176"/>
            <a:ext cx="5320528" cy="936104"/>
          </a:xfrm>
          <a:prstGeom prst="rect">
            <a:avLst/>
          </a:prstGeom>
          <a:solidFill>
            <a:schemeClr val="bg1"/>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3" name="Rectangle 12"/>
          <p:cNvSpPr/>
          <p:nvPr userDrawn="1"/>
        </p:nvSpPr>
        <p:spPr>
          <a:xfrm>
            <a:off x="128788" y="3284984"/>
            <a:ext cx="5319137" cy="1565305"/>
          </a:xfrm>
          <a:prstGeom prst="rect">
            <a:avLst/>
          </a:prstGeom>
          <a:solidFill>
            <a:schemeClr val="bg1"/>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4" name="TextBox 13"/>
          <p:cNvSpPr txBox="1"/>
          <p:nvPr userDrawn="1"/>
        </p:nvSpPr>
        <p:spPr>
          <a:xfrm>
            <a:off x="119336" y="1272676"/>
            <a:ext cx="5328592" cy="261610"/>
          </a:xfrm>
          <a:prstGeom prst="rect">
            <a:avLst/>
          </a:prstGeom>
          <a:solidFill>
            <a:schemeClr val="bg1">
              <a:lumMod val="7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Mass site (opening times)</a:t>
            </a:r>
          </a:p>
        </p:txBody>
      </p:sp>
      <p:sp>
        <p:nvSpPr>
          <p:cNvPr id="15" name="TextBox 14"/>
          <p:cNvSpPr txBox="1"/>
          <p:nvPr userDrawn="1"/>
        </p:nvSpPr>
        <p:spPr>
          <a:xfrm>
            <a:off x="5584680" y="1268760"/>
            <a:ext cx="6488797" cy="261610"/>
          </a:xfrm>
          <a:prstGeom prst="rect">
            <a:avLst/>
          </a:prstGeom>
          <a:solidFill>
            <a:schemeClr val="bg1">
              <a:lumMod val="7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Planned engagement activity</a:t>
            </a:r>
          </a:p>
        </p:txBody>
      </p:sp>
      <p:sp>
        <p:nvSpPr>
          <p:cNvPr id="16" name="TextBox 15"/>
          <p:cNvSpPr txBox="1"/>
          <p:nvPr userDrawn="1"/>
        </p:nvSpPr>
        <p:spPr>
          <a:xfrm>
            <a:off x="127400" y="2208780"/>
            <a:ext cx="5320526" cy="261610"/>
          </a:xfrm>
          <a:prstGeom prst="rect">
            <a:avLst/>
          </a:prstGeom>
          <a:solidFill>
            <a:schemeClr val="bg1">
              <a:lumMod val="7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Areas or communities of focus</a:t>
            </a:r>
          </a:p>
        </p:txBody>
      </p:sp>
      <p:sp>
        <p:nvSpPr>
          <p:cNvPr id="17" name="Rectangle 16"/>
          <p:cNvSpPr/>
          <p:nvPr userDrawn="1"/>
        </p:nvSpPr>
        <p:spPr>
          <a:xfrm>
            <a:off x="119336" y="1272675"/>
            <a:ext cx="5328592" cy="798115"/>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8" name="Rectangle 17"/>
          <p:cNvSpPr/>
          <p:nvPr userDrawn="1"/>
        </p:nvSpPr>
        <p:spPr>
          <a:xfrm>
            <a:off x="127400" y="2204864"/>
            <a:ext cx="5320528" cy="936104"/>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9" name="Rectangle 18"/>
          <p:cNvSpPr/>
          <p:nvPr userDrawn="1"/>
        </p:nvSpPr>
        <p:spPr>
          <a:xfrm>
            <a:off x="5591944" y="1275131"/>
            <a:ext cx="6480716" cy="4674149"/>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1" name="TextBox 20"/>
          <p:cNvSpPr txBox="1"/>
          <p:nvPr userDrawn="1"/>
        </p:nvSpPr>
        <p:spPr>
          <a:xfrm>
            <a:off x="170889" y="3311406"/>
            <a:ext cx="5277039" cy="261610"/>
          </a:xfrm>
          <a:prstGeom prst="rect">
            <a:avLst/>
          </a:prstGeom>
          <a:solidFill>
            <a:schemeClr val="bg1">
              <a:lumMod val="7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Contacts</a:t>
            </a:r>
          </a:p>
        </p:txBody>
      </p:sp>
      <p:sp>
        <p:nvSpPr>
          <p:cNvPr id="24" name="TextBox 23"/>
          <p:cNvSpPr txBox="1"/>
          <p:nvPr userDrawn="1"/>
        </p:nvSpPr>
        <p:spPr>
          <a:xfrm>
            <a:off x="170889" y="5039598"/>
            <a:ext cx="5278612" cy="261610"/>
          </a:xfrm>
          <a:prstGeom prst="rect">
            <a:avLst/>
          </a:prstGeom>
          <a:solidFill>
            <a:schemeClr val="bg1">
              <a:lumMod val="7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Visits</a:t>
            </a:r>
          </a:p>
        </p:txBody>
      </p:sp>
    </p:spTree>
    <p:extLst>
      <p:ext uri="{BB962C8B-B14F-4D97-AF65-F5344CB8AC3E}">
        <p14:creationId xmlns:p14="http://schemas.microsoft.com/office/powerpoint/2010/main" val="6831201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4724400" y="6486286"/>
            <a:ext cx="2743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E76F84FA-B8EB-462F-97BA-032CB76B4E3A}"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descr="\\nwlondon.local\NWL\Communications\14. Logos, images and photos\Logos\NWLICS\NWL-ICS-logo-high-res.jpg"/>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9984433" y="6152907"/>
            <a:ext cx="2000251" cy="666750"/>
          </a:xfrm>
          <a:prstGeom prst="rect">
            <a:avLst/>
          </a:prstGeom>
          <a:noFill/>
          <a:ln>
            <a:noFill/>
          </a:ln>
        </p:spPr>
      </p:pic>
    </p:spTree>
    <p:extLst>
      <p:ext uri="{BB962C8B-B14F-4D97-AF65-F5344CB8AC3E}">
        <p14:creationId xmlns:p14="http://schemas.microsoft.com/office/powerpoint/2010/main" val="1886508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l" defTabSz="914377"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C3556-3FCD-4A74-9A7A-3402038F0875}"/>
              </a:ext>
            </a:extLst>
          </p:cNvPr>
          <p:cNvSpPr>
            <a:spLocks noGrp="1"/>
          </p:cNvSpPr>
          <p:nvPr>
            <p:ph type="ctrTitle"/>
          </p:nvPr>
        </p:nvSpPr>
        <p:spPr/>
        <p:txBody>
          <a:bodyPr>
            <a:normAutofit fontScale="90000"/>
          </a:bodyPr>
          <a:lstStyle/>
          <a:p>
            <a:r>
              <a:rPr lang="en-GB" dirty="0"/>
              <a:t>Recovery and management of system pressures</a:t>
            </a:r>
          </a:p>
        </p:txBody>
      </p:sp>
      <p:sp>
        <p:nvSpPr>
          <p:cNvPr id="3" name="Subtitle 2">
            <a:extLst>
              <a:ext uri="{FF2B5EF4-FFF2-40B4-BE49-F238E27FC236}">
                <a16:creationId xmlns:a16="http://schemas.microsoft.com/office/drawing/2014/main" id="{2FD4240E-E3B0-40D7-A18F-522CF64C05CE}"/>
              </a:ext>
            </a:extLst>
          </p:cNvPr>
          <p:cNvSpPr>
            <a:spLocks noGrp="1"/>
          </p:cNvSpPr>
          <p:nvPr>
            <p:ph type="subTitle" idx="1"/>
          </p:nvPr>
        </p:nvSpPr>
        <p:spPr>
          <a:xfrm>
            <a:off x="1524000" y="4977433"/>
            <a:ext cx="9144000" cy="907082"/>
          </a:xfrm>
        </p:spPr>
        <p:txBody>
          <a:bodyPr>
            <a:normAutofit/>
          </a:bodyPr>
          <a:lstStyle/>
          <a:p>
            <a:r>
              <a:rPr lang="en-GB" dirty="0"/>
              <a:t>Dr Radhika </a:t>
            </a:r>
            <a:r>
              <a:rPr lang="en-GB" dirty="0" err="1"/>
              <a:t>Balu</a:t>
            </a:r>
            <a:r>
              <a:rPr lang="en-GB" dirty="0"/>
              <a:t>, Medical Director and Lisa </a:t>
            </a:r>
            <a:r>
              <a:rPr lang="en-GB" dirty="0" err="1"/>
              <a:t>Henschen,</a:t>
            </a:r>
            <a:r>
              <a:rPr lang="en-GB" dirty="0"/>
              <a:t> Managing Director and Harrow Health and Care system leads</a:t>
            </a:r>
          </a:p>
        </p:txBody>
      </p:sp>
    </p:spTree>
    <p:extLst>
      <p:ext uri="{BB962C8B-B14F-4D97-AF65-F5344CB8AC3E}">
        <p14:creationId xmlns:p14="http://schemas.microsoft.com/office/powerpoint/2010/main" val="2001838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475DEF4-8AEA-4397-861D-1A1C2CDF564E}"/>
              </a:ext>
            </a:extLst>
          </p:cNvPr>
          <p:cNvSpPr>
            <a:spLocks noGrp="1"/>
          </p:cNvSpPr>
          <p:nvPr>
            <p:ph type="sldNum" sz="quarter" idx="12"/>
          </p:nvPr>
        </p:nvSpPr>
        <p:spPr/>
        <p:txBody>
          <a:bodyPr/>
          <a:lstStyle/>
          <a:p>
            <a:pPr>
              <a:defRPr/>
            </a:pPr>
            <a:fld id="{143C3DDB-462F-420F-9B4B-4C50B8ACC7AA}" type="slidenum">
              <a:rPr lang="en-GB" smtClean="0"/>
              <a:pPr>
                <a:defRPr/>
              </a:pPr>
              <a:t>10</a:t>
            </a:fld>
            <a:endParaRPr lang="en-GB" dirty="0"/>
          </a:p>
        </p:txBody>
      </p:sp>
      <p:sp>
        <p:nvSpPr>
          <p:cNvPr id="5" name="Title 1">
            <a:extLst>
              <a:ext uri="{FF2B5EF4-FFF2-40B4-BE49-F238E27FC236}">
                <a16:creationId xmlns:a16="http://schemas.microsoft.com/office/drawing/2014/main" id="{86F1800B-9EEC-43B7-AC49-17A00163741A}"/>
              </a:ext>
            </a:extLst>
          </p:cNvPr>
          <p:cNvSpPr>
            <a:spLocks noGrp="1"/>
          </p:cNvSpPr>
          <p:nvPr>
            <p:ph type="title"/>
          </p:nvPr>
        </p:nvSpPr>
        <p:spPr>
          <a:xfrm>
            <a:off x="85725" y="21779"/>
            <a:ext cx="11982450" cy="1143000"/>
          </a:xfrm>
        </p:spPr>
        <p:txBody>
          <a:bodyPr>
            <a:normAutofit fontScale="90000"/>
          </a:bodyPr>
          <a:lstStyle/>
          <a:p>
            <a:r>
              <a:rPr lang="en-GB" dirty="0"/>
              <a:t>Harrow community services – Specialist services</a:t>
            </a:r>
          </a:p>
        </p:txBody>
      </p:sp>
      <p:graphicFrame>
        <p:nvGraphicFramePr>
          <p:cNvPr id="6" name="Table 5">
            <a:extLst>
              <a:ext uri="{FF2B5EF4-FFF2-40B4-BE49-F238E27FC236}">
                <a16:creationId xmlns:a16="http://schemas.microsoft.com/office/drawing/2014/main" id="{FD51017A-AB69-4A41-964F-C5552B1123A0}"/>
              </a:ext>
            </a:extLst>
          </p:cNvPr>
          <p:cNvGraphicFramePr>
            <a:graphicFrameLocks noGrp="1"/>
          </p:cNvGraphicFramePr>
          <p:nvPr/>
        </p:nvGraphicFramePr>
        <p:xfrm>
          <a:off x="2228526" y="2988893"/>
          <a:ext cx="7982274" cy="3127374"/>
        </p:xfrm>
        <a:graphic>
          <a:graphicData uri="http://schemas.openxmlformats.org/drawingml/2006/table">
            <a:tbl>
              <a:tblPr/>
              <a:tblGrid>
                <a:gridCol w="1207464">
                  <a:extLst>
                    <a:ext uri="{9D8B030D-6E8A-4147-A177-3AD203B41FA5}">
                      <a16:colId xmlns:a16="http://schemas.microsoft.com/office/drawing/2014/main" val="1554049904"/>
                    </a:ext>
                  </a:extLst>
                </a:gridCol>
                <a:gridCol w="1814811">
                  <a:extLst>
                    <a:ext uri="{9D8B030D-6E8A-4147-A177-3AD203B41FA5}">
                      <a16:colId xmlns:a16="http://schemas.microsoft.com/office/drawing/2014/main" val="1367351232"/>
                    </a:ext>
                  </a:extLst>
                </a:gridCol>
                <a:gridCol w="1298112">
                  <a:extLst>
                    <a:ext uri="{9D8B030D-6E8A-4147-A177-3AD203B41FA5}">
                      <a16:colId xmlns:a16="http://schemas.microsoft.com/office/drawing/2014/main" val="1389892225"/>
                    </a:ext>
                  </a:extLst>
                </a:gridCol>
                <a:gridCol w="539648">
                  <a:extLst>
                    <a:ext uri="{9D8B030D-6E8A-4147-A177-3AD203B41FA5}">
                      <a16:colId xmlns:a16="http://schemas.microsoft.com/office/drawing/2014/main" val="1065411187"/>
                    </a:ext>
                  </a:extLst>
                </a:gridCol>
                <a:gridCol w="552496">
                  <a:extLst>
                    <a:ext uri="{9D8B030D-6E8A-4147-A177-3AD203B41FA5}">
                      <a16:colId xmlns:a16="http://schemas.microsoft.com/office/drawing/2014/main" val="2869817522"/>
                    </a:ext>
                  </a:extLst>
                </a:gridCol>
                <a:gridCol w="873713">
                  <a:extLst>
                    <a:ext uri="{9D8B030D-6E8A-4147-A177-3AD203B41FA5}">
                      <a16:colId xmlns:a16="http://schemas.microsoft.com/office/drawing/2014/main" val="3710752184"/>
                    </a:ext>
                  </a:extLst>
                </a:gridCol>
                <a:gridCol w="848015">
                  <a:extLst>
                    <a:ext uri="{9D8B030D-6E8A-4147-A177-3AD203B41FA5}">
                      <a16:colId xmlns:a16="http://schemas.microsoft.com/office/drawing/2014/main" val="2486516593"/>
                    </a:ext>
                  </a:extLst>
                </a:gridCol>
                <a:gridCol w="848015">
                  <a:extLst>
                    <a:ext uri="{9D8B030D-6E8A-4147-A177-3AD203B41FA5}">
                      <a16:colId xmlns:a16="http://schemas.microsoft.com/office/drawing/2014/main" val="1734336919"/>
                    </a:ext>
                  </a:extLst>
                </a:gridCol>
              </a:tblGrid>
              <a:tr h="436271">
                <a:tc>
                  <a:txBody>
                    <a:bodyPr/>
                    <a:lstStyle/>
                    <a:p>
                      <a:pPr algn="l" fontAlgn="b"/>
                      <a:r>
                        <a:rPr lang="en-GB" sz="900" b="0" i="0" u="none" strike="noStrike" dirty="0">
                          <a:solidFill>
                            <a:srgbClr val="000000"/>
                          </a:solidFill>
                          <a:effectLst/>
                          <a:latin typeface="Calibri" panose="020F0502020204030204" pitchFamily="34" charset="0"/>
                        </a:rPr>
                        <a:t>Brent &amp; Harrow Specialist Services</a:t>
                      </a:r>
                    </a:p>
                  </a:txBody>
                  <a:tcPr marL="5063" marR="5063" marT="5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dirty="0">
                          <a:solidFill>
                            <a:srgbClr val="000000"/>
                          </a:solidFill>
                          <a:effectLst/>
                          <a:latin typeface="Calibri" panose="020F0502020204030204" pitchFamily="34" charset="0"/>
                        </a:rPr>
                        <a:t>Harrow Nutrition &amp; Dietetics</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dirty="0">
                          <a:solidFill>
                            <a:srgbClr val="000000"/>
                          </a:solidFill>
                          <a:effectLst/>
                          <a:latin typeface="Calibri" panose="020F0502020204030204" pitchFamily="34" charset="0"/>
                        </a:rPr>
                        <a:t>28</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1" i="0" u="none" strike="noStrike">
                          <a:solidFill>
                            <a:srgbClr val="000000"/>
                          </a:solidFill>
                          <a:effectLst/>
                          <a:latin typeface="Calibri" panose="020F0502020204030204" pitchFamily="34" charset="0"/>
                        </a:rPr>
                        <a:t>353</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panose="020F0502020204030204" pitchFamily="34" charset="0"/>
                        </a:rPr>
                        <a:t>0</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900" b="0" i="0" u="none" strike="noStrike">
                          <a:solidFill>
                            <a:srgbClr val="000000"/>
                          </a:solidFill>
                          <a:effectLst/>
                          <a:latin typeface="Calibri" panose="020F0502020204030204" pitchFamily="34" charset="0"/>
                        </a:rPr>
                        <a:t> </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900" b="0" i="0" u="none" strike="noStrike" dirty="0">
                          <a:solidFill>
                            <a:srgbClr val="000000"/>
                          </a:solidFill>
                          <a:effectLst/>
                          <a:latin typeface="Calibri" panose="020F0502020204030204" pitchFamily="34" charset="0"/>
                        </a:rPr>
                        <a:t>5 Months</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900" b="0" i="0" u="none" strike="noStrike" dirty="0">
                          <a:solidFill>
                            <a:srgbClr val="000000"/>
                          </a:solidFill>
                          <a:effectLst/>
                          <a:latin typeface="Calibri" panose="020F0502020204030204" pitchFamily="34" charset="0"/>
                        </a:rPr>
                        <a:t>1 x B6</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73324280"/>
                  </a:ext>
                </a:extLst>
              </a:tr>
              <a:tr h="469738">
                <a:tc>
                  <a:txBody>
                    <a:bodyPr/>
                    <a:lstStyle/>
                    <a:p>
                      <a:pPr algn="l" fontAlgn="b"/>
                      <a:r>
                        <a:rPr lang="en-GB" sz="900" b="0" i="0" u="none" strike="noStrike">
                          <a:solidFill>
                            <a:srgbClr val="000000"/>
                          </a:solidFill>
                          <a:effectLst/>
                          <a:latin typeface="Calibri" panose="020F0502020204030204" pitchFamily="34" charset="0"/>
                        </a:rPr>
                        <a:t>Brent &amp; Harrow Specialist Services</a:t>
                      </a:r>
                    </a:p>
                  </a:txBody>
                  <a:tcPr marL="5063" marR="5063" marT="5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effectLst/>
                          <a:latin typeface="Calibri" panose="020F0502020204030204" pitchFamily="34" charset="0"/>
                        </a:rPr>
                        <a:t>Harrow Podiatry</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dirty="0">
                          <a:solidFill>
                            <a:srgbClr val="000000"/>
                          </a:solidFill>
                          <a:effectLst/>
                          <a:latin typeface="Calibri" panose="020F0502020204030204" pitchFamily="34" charset="0"/>
                        </a:rPr>
                        <a:t>25</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dirty="0">
                          <a:solidFill>
                            <a:srgbClr val="000000"/>
                          </a:solidFill>
                          <a:effectLst/>
                          <a:latin typeface="Calibri" panose="020F0502020204030204" pitchFamily="34" charset="0"/>
                        </a:rPr>
                        <a:t>341</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panose="020F0502020204030204" pitchFamily="34" charset="0"/>
                        </a:rPr>
                        <a:t>0</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FF0000"/>
                          </a:solidFill>
                          <a:effectLst/>
                          <a:latin typeface="Calibri" panose="020F0502020204030204" pitchFamily="34" charset="0"/>
                        </a:rPr>
                        <a:t> </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900" b="0" i="0" u="none" strike="noStrike" dirty="0">
                          <a:solidFill>
                            <a:srgbClr val="000000"/>
                          </a:solidFill>
                          <a:effectLst/>
                          <a:latin typeface="Calibri" panose="020F0502020204030204" pitchFamily="34" charset="0"/>
                        </a:rPr>
                        <a:t>5 Months</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900" b="0" i="0" u="none" strike="noStrike" dirty="0">
                          <a:solidFill>
                            <a:srgbClr val="000000"/>
                          </a:solidFill>
                          <a:effectLst/>
                          <a:latin typeface="Calibri" panose="020F0502020204030204" pitchFamily="34" charset="0"/>
                        </a:rPr>
                        <a:t>3 x B6</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46571774"/>
                  </a:ext>
                </a:extLst>
              </a:tr>
              <a:tr h="596311">
                <a:tc>
                  <a:txBody>
                    <a:bodyPr/>
                    <a:lstStyle/>
                    <a:p>
                      <a:pPr algn="l" fontAlgn="b"/>
                      <a:r>
                        <a:rPr lang="en-GB" sz="900" b="0" i="0" u="none" strike="noStrike">
                          <a:solidFill>
                            <a:srgbClr val="000000"/>
                          </a:solidFill>
                          <a:effectLst/>
                          <a:latin typeface="Calibri" panose="020F0502020204030204" pitchFamily="34" charset="0"/>
                        </a:rPr>
                        <a:t>Brent &amp; Harrow Specialist Services</a:t>
                      </a:r>
                    </a:p>
                  </a:txBody>
                  <a:tcPr marL="5063" marR="5063" marT="5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effectLst/>
                          <a:latin typeface="Calibri" panose="020F0502020204030204" pitchFamily="34" charset="0"/>
                        </a:rPr>
                        <a:t>Harrow Diabetes</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dirty="0">
                          <a:solidFill>
                            <a:srgbClr val="000000"/>
                          </a:solidFill>
                          <a:effectLst/>
                          <a:latin typeface="Calibri" panose="020F0502020204030204" pitchFamily="34" charset="0"/>
                        </a:rPr>
                        <a:t>21</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panose="020F0502020204030204" pitchFamily="34" charset="0"/>
                        </a:rPr>
                        <a:t>335</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dirty="0">
                          <a:solidFill>
                            <a:srgbClr val="000000"/>
                          </a:solidFill>
                          <a:effectLst/>
                          <a:latin typeface="Calibri" panose="020F0502020204030204" pitchFamily="34" charset="0"/>
                        </a:rPr>
                        <a:t>0</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panose="020F0502020204030204" pitchFamily="34" charset="0"/>
                        </a:rPr>
                        <a:t> </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900" b="0" i="0" u="none" strike="noStrike" dirty="0">
                          <a:solidFill>
                            <a:srgbClr val="000000"/>
                          </a:solidFill>
                          <a:effectLst/>
                          <a:latin typeface="Calibri" panose="020F0502020204030204" pitchFamily="34" charset="0"/>
                        </a:rPr>
                        <a:t>5 months</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900" b="0" i="0" u="none" strike="noStrike" dirty="0">
                          <a:solidFill>
                            <a:srgbClr val="000000"/>
                          </a:solidFill>
                          <a:effectLst/>
                          <a:latin typeface="Calibri" panose="020F0502020204030204" pitchFamily="34" charset="0"/>
                        </a:rPr>
                        <a:t>1 x B7</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11363224"/>
                  </a:ext>
                </a:extLst>
              </a:tr>
              <a:tr h="464418">
                <a:tc>
                  <a:txBody>
                    <a:bodyPr/>
                    <a:lstStyle/>
                    <a:p>
                      <a:pPr algn="l" fontAlgn="b"/>
                      <a:r>
                        <a:rPr lang="en-GB" sz="900" b="0" i="0" u="none" strike="noStrike">
                          <a:solidFill>
                            <a:srgbClr val="000000"/>
                          </a:solidFill>
                          <a:effectLst/>
                          <a:latin typeface="Calibri" panose="020F0502020204030204" pitchFamily="34" charset="0"/>
                        </a:rPr>
                        <a:t>Brent &amp; Harrow Specialist Services</a:t>
                      </a:r>
                    </a:p>
                  </a:txBody>
                  <a:tcPr marL="5063" marR="5063" marT="5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dirty="0">
                          <a:solidFill>
                            <a:srgbClr val="000000"/>
                          </a:solidFill>
                          <a:effectLst/>
                          <a:latin typeface="Calibri" panose="020F0502020204030204" pitchFamily="34" charset="0"/>
                        </a:rPr>
                        <a:t>Harrow Respiratory</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dirty="0">
                          <a:solidFill>
                            <a:srgbClr val="000000"/>
                          </a:solidFill>
                          <a:effectLst/>
                          <a:latin typeface="Calibri" panose="020F0502020204030204" pitchFamily="34" charset="0"/>
                        </a:rPr>
                        <a:t>15</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panose="020F0502020204030204" pitchFamily="34" charset="0"/>
                        </a:rPr>
                        <a:t>43</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panose="020F0502020204030204" pitchFamily="34" charset="0"/>
                        </a:rPr>
                        <a:t>0</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panose="020F0502020204030204" pitchFamily="34" charset="0"/>
                        </a:rPr>
                        <a:t> </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900" b="0" i="0" u="none" strike="noStrike" dirty="0">
                          <a:solidFill>
                            <a:srgbClr val="000000"/>
                          </a:solidFill>
                          <a:effectLst/>
                          <a:latin typeface="Calibri" panose="020F0502020204030204" pitchFamily="34" charset="0"/>
                        </a:rPr>
                        <a:t>3 months</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900" b="0" i="0" u="none" strike="noStrike" dirty="0">
                          <a:solidFill>
                            <a:srgbClr val="000000"/>
                          </a:solidFill>
                          <a:effectLst/>
                          <a:latin typeface="Calibri" panose="020F0502020204030204" pitchFamily="34" charset="0"/>
                        </a:rPr>
                        <a:t>1 x B6</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81978878"/>
                  </a:ext>
                </a:extLst>
              </a:tr>
              <a:tr h="601630">
                <a:tc>
                  <a:txBody>
                    <a:bodyPr/>
                    <a:lstStyle/>
                    <a:p>
                      <a:pPr algn="l" fontAlgn="b"/>
                      <a:r>
                        <a:rPr lang="en-GB" sz="900" b="0" i="0" u="none" strike="noStrike">
                          <a:solidFill>
                            <a:srgbClr val="000000"/>
                          </a:solidFill>
                          <a:effectLst/>
                          <a:latin typeface="Calibri" panose="020F0502020204030204" pitchFamily="34" charset="0"/>
                        </a:rPr>
                        <a:t>Brent &amp; Harrow Specialist Services</a:t>
                      </a:r>
                    </a:p>
                  </a:txBody>
                  <a:tcPr marL="5063" marR="5063" marT="5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effectLst/>
                          <a:latin typeface="Calibri" panose="020F0502020204030204" pitchFamily="34" charset="0"/>
                        </a:rPr>
                        <a:t>Harrow Cardiology</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dirty="0">
                          <a:solidFill>
                            <a:srgbClr val="000000"/>
                          </a:solidFill>
                          <a:effectLst/>
                          <a:latin typeface="Calibri" panose="020F0502020204030204" pitchFamily="34" charset="0"/>
                        </a:rPr>
                        <a:t>3</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panose="020F0502020204030204" pitchFamily="34" charset="0"/>
                        </a:rPr>
                        <a:t>16</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panose="020F0502020204030204" pitchFamily="34" charset="0"/>
                        </a:rPr>
                        <a:t>0</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FFFFF"/>
                      </a:fgClr>
                      <a:bgClr>
                        <a:srgbClr val="FFFFFF"/>
                      </a:bgClr>
                    </a:pattFill>
                  </a:tcPr>
                </a:tc>
                <a:tc>
                  <a:txBody>
                    <a:bodyPr/>
                    <a:lstStyle/>
                    <a:p>
                      <a:pPr algn="ctr" fontAlgn="ctr"/>
                      <a:r>
                        <a:rPr lang="en-GB" sz="900" b="0" i="0" u="none" strike="noStrike">
                          <a:solidFill>
                            <a:srgbClr val="000000"/>
                          </a:solidFill>
                          <a:effectLst/>
                          <a:latin typeface="Calibri" panose="020F0502020204030204" pitchFamily="34" charset="0"/>
                        </a:rPr>
                        <a:t> </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900" b="0" i="0" u="none" strike="noStrike" dirty="0">
                          <a:solidFill>
                            <a:srgbClr val="000000"/>
                          </a:solidFill>
                          <a:effectLst/>
                          <a:latin typeface="Calibri" panose="020F0502020204030204" pitchFamily="34" charset="0"/>
                        </a:rPr>
                        <a:t>2 months</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900" b="0" i="0" u="none" strike="noStrike" dirty="0">
                          <a:solidFill>
                            <a:srgbClr val="000000"/>
                          </a:solidFill>
                          <a:effectLst/>
                          <a:latin typeface="Calibri" panose="020F0502020204030204" pitchFamily="34" charset="0"/>
                        </a:rPr>
                        <a:t>1 x B7</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3658707"/>
                  </a:ext>
                </a:extLst>
              </a:tr>
              <a:tr h="559006">
                <a:tc>
                  <a:txBody>
                    <a:bodyPr/>
                    <a:lstStyle/>
                    <a:p>
                      <a:pPr algn="l" fontAlgn="b"/>
                      <a:r>
                        <a:rPr lang="en-GB" sz="900" b="0" i="0" u="none" strike="noStrike" dirty="0">
                          <a:solidFill>
                            <a:srgbClr val="000000"/>
                          </a:solidFill>
                          <a:effectLst/>
                          <a:latin typeface="Calibri" panose="020F0502020204030204" pitchFamily="34" charset="0"/>
                        </a:rPr>
                        <a:t>Brent &amp; Harrow Specialist Services</a:t>
                      </a:r>
                    </a:p>
                  </a:txBody>
                  <a:tcPr marL="5063" marR="5063" marT="5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dirty="0">
                          <a:solidFill>
                            <a:srgbClr val="000000"/>
                          </a:solidFill>
                          <a:effectLst/>
                          <a:latin typeface="Calibri" panose="020F0502020204030204" pitchFamily="34" charset="0"/>
                        </a:rPr>
                        <a:t>Harrow Specialist Neurology</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dirty="0">
                          <a:solidFill>
                            <a:srgbClr val="000000"/>
                          </a:solidFill>
                          <a:effectLst/>
                          <a:latin typeface="Calibri" panose="020F0502020204030204" pitchFamily="34" charset="0"/>
                        </a:rPr>
                        <a:t>2</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900" b="0" i="0" u="none" strike="noStrike" dirty="0">
                          <a:solidFill>
                            <a:srgbClr val="000000"/>
                          </a:solidFill>
                          <a:effectLst/>
                          <a:latin typeface="Calibri" panose="020F0502020204030204" pitchFamily="34" charset="0"/>
                        </a:rPr>
                        <a:t>2</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dirty="0">
                          <a:solidFill>
                            <a:srgbClr val="000000"/>
                          </a:solidFill>
                          <a:effectLst/>
                          <a:latin typeface="Calibri" panose="020F0502020204030204" pitchFamily="34" charset="0"/>
                        </a:rPr>
                        <a:t>0</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FFFFF"/>
                      </a:fgClr>
                      <a:bgClr>
                        <a:srgbClr val="FFFFFF"/>
                      </a:bgClr>
                    </a:pattFill>
                  </a:tcPr>
                </a:tc>
                <a:tc>
                  <a:txBody>
                    <a:bodyPr/>
                    <a:lstStyle/>
                    <a:p>
                      <a:pPr algn="l" fontAlgn="ctr"/>
                      <a:r>
                        <a:rPr lang="en-GB" sz="900" b="1" i="0" u="none" strike="noStrike">
                          <a:solidFill>
                            <a:srgbClr val="000000"/>
                          </a:solidFill>
                          <a:effectLst/>
                          <a:latin typeface="Calibri" panose="020F0502020204030204" pitchFamily="34" charset="0"/>
                        </a:rPr>
                        <a:t> </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900" b="0" i="0" u="none" strike="noStrike" dirty="0">
                          <a:solidFill>
                            <a:srgbClr val="000000"/>
                          </a:solidFill>
                          <a:effectLst/>
                          <a:latin typeface="Calibri" panose="020F0502020204030204" pitchFamily="34" charset="0"/>
                        </a:rPr>
                        <a:t>NA</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900" b="0" i="0" u="none" strike="noStrike" dirty="0">
                          <a:solidFill>
                            <a:srgbClr val="000000"/>
                          </a:solidFill>
                          <a:effectLst/>
                          <a:latin typeface="Calibri" panose="020F0502020204030204" pitchFamily="34" charset="0"/>
                        </a:rPr>
                        <a:t>NA </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29985044"/>
                  </a:ext>
                </a:extLst>
              </a:tr>
            </a:tbl>
          </a:graphicData>
        </a:graphic>
      </p:graphicFrame>
      <p:graphicFrame>
        <p:nvGraphicFramePr>
          <p:cNvPr id="7" name="Table 6">
            <a:extLst>
              <a:ext uri="{FF2B5EF4-FFF2-40B4-BE49-F238E27FC236}">
                <a16:creationId xmlns:a16="http://schemas.microsoft.com/office/drawing/2014/main" id="{B7FF4A17-550F-4F03-9A71-515D950E4644}"/>
              </a:ext>
            </a:extLst>
          </p:cNvPr>
          <p:cNvGraphicFramePr>
            <a:graphicFrameLocks noGrp="1"/>
          </p:cNvGraphicFramePr>
          <p:nvPr>
            <p:extLst>
              <p:ext uri="{D42A27DB-BD31-4B8C-83A1-F6EECF244321}">
                <p14:modId xmlns:p14="http://schemas.microsoft.com/office/powerpoint/2010/main" val="1057522126"/>
              </p:ext>
            </p:extLst>
          </p:nvPr>
        </p:nvGraphicFramePr>
        <p:xfrm>
          <a:off x="2228526" y="1325392"/>
          <a:ext cx="7982273" cy="1663501"/>
        </p:xfrm>
        <a:graphic>
          <a:graphicData uri="http://schemas.openxmlformats.org/drawingml/2006/table">
            <a:tbl>
              <a:tblPr/>
              <a:tblGrid>
                <a:gridCol w="1214695">
                  <a:extLst>
                    <a:ext uri="{9D8B030D-6E8A-4147-A177-3AD203B41FA5}">
                      <a16:colId xmlns:a16="http://schemas.microsoft.com/office/drawing/2014/main" val="665791291"/>
                    </a:ext>
                  </a:extLst>
                </a:gridCol>
                <a:gridCol w="1800350">
                  <a:extLst>
                    <a:ext uri="{9D8B030D-6E8A-4147-A177-3AD203B41FA5}">
                      <a16:colId xmlns:a16="http://schemas.microsoft.com/office/drawing/2014/main" val="4245949319"/>
                    </a:ext>
                  </a:extLst>
                </a:gridCol>
                <a:gridCol w="1305339">
                  <a:extLst>
                    <a:ext uri="{9D8B030D-6E8A-4147-A177-3AD203B41FA5}">
                      <a16:colId xmlns:a16="http://schemas.microsoft.com/office/drawing/2014/main" val="1532161922"/>
                    </a:ext>
                  </a:extLst>
                </a:gridCol>
                <a:gridCol w="539648">
                  <a:extLst>
                    <a:ext uri="{9D8B030D-6E8A-4147-A177-3AD203B41FA5}">
                      <a16:colId xmlns:a16="http://schemas.microsoft.com/office/drawing/2014/main" val="1410271523"/>
                    </a:ext>
                  </a:extLst>
                </a:gridCol>
                <a:gridCol w="552494">
                  <a:extLst>
                    <a:ext uri="{9D8B030D-6E8A-4147-A177-3AD203B41FA5}">
                      <a16:colId xmlns:a16="http://schemas.microsoft.com/office/drawing/2014/main" val="1177474094"/>
                    </a:ext>
                  </a:extLst>
                </a:gridCol>
                <a:gridCol w="873715">
                  <a:extLst>
                    <a:ext uri="{9D8B030D-6E8A-4147-A177-3AD203B41FA5}">
                      <a16:colId xmlns:a16="http://schemas.microsoft.com/office/drawing/2014/main" val="98331418"/>
                    </a:ext>
                  </a:extLst>
                </a:gridCol>
                <a:gridCol w="848016">
                  <a:extLst>
                    <a:ext uri="{9D8B030D-6E8A-4147-A177-3AD203B41FA5}">
                      <a16:colId xmlns:a16="http://schemas.microsoft.com/office/drawing/2014/main" val="1707949633"/>
                    </a:ext>
                  </a:extLst>
                </a:gridCol>
                <a:gridCol w="848016">
                  <a:extLst>
                    <a:ext uri="{9D8B030D-6E8A-4147-A177-3AD203B41FA5}">
                      <a16:colId xmlns:a16="http://schemas.microsoft.com/office/drawing/2014/main" val="2332045805"/>
                    </a:ext>
                  </a:extLst>
                </a:gridCol>
              </a:tblGrid>
              <a:tr h="484958">
                <a:tc rowSpan="2">
                  <a:txBody>
                    <a:bodyPr/>
                    <a:lstStyle/>
                    <a:p>
                      <a:pPr algn="ctr" fontAlgn="ctr"/>
                      <a:r>
                        <a:rPr lang="en-GB" sz="1800" b="1" i="0" u="none" strike="noStrike" dirty="0">
                          <a:solidFill>
                            <a:srgbClr val="000000"/>
                          </a:solidFill>
                          <a:effectLst/>
                          <a:latin typeface="Calibri" panose="020F0502020204030204" pitchFamily="34" charset="0"/>
                        </a:rPr>
                        <a:t>CBU</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rowSpan="2">
                  <a:txBody>
                    <a:bodyPr/>
                    <a:lstStyle/>
                    <a:p>
                      <a:pPr algn="ctr" fontAlgn="ctr"/>
                      <a:r>
                        <a:rPr lang="en-GB" sz="1800" b="1" i="0" u="none" strike="noStrike" dirty="0">
                          <a:solidFill>
                            <a:srgbClr val="000000"/>
                          </a:solidFill>
                          <a:effectLst/>
                          <a:latin typeface="Calibri" panose="020F0502020204030204" pitchFamily="34" charset="0"/>
                        </a:rPr>
                        <a:t>Service</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gridSpan="4">
                  <a:txBody>
                    <a:bodyPr/>
                    <a:lstStyle/>
                    <a:p>
                      <a:endParaRPr lang="en-GB" dirty="0"/>
                    </a:p>
                  </a:txBody>
                  <a:tcPr>
                    <a:lnL w="6350" cap="flat" cmpd="sng" algn="ctr">
                      <a:solidFill>
                        <a:srgbClr val="000000"/>
                      </a:solidFill>
                      <a:prstDash val="solid"/>
                      <a:round/>
                      <a:headEnd type="none" w="med" len="med"/>
                      <a:tailEnd type="none" w="med" len="med"/>
                    </a:lnL>
                  </a:tcPr>
                </a:tc>
                <a:tc hMerge="1">
                  <a:txBody>
                    <a:bodyPr/>
                    <a:lstStyle/>
                    <a:p>
                      <a:endParaRPr lang="en-GB"/>
                    </a:p>
                  </a:txBody>
                  <a:tcPr>
                    <a:lnL w="12700" cmpd="sng">
                      <a:noFill/>
                      <a:prstDash val="solid"/>
                    </a:lnL>
                  </a:tcPr>
                </a:tc>
                <a:tc hMerge="1">
                  <a:txBody>
                    <a:bodyPr/>
                    <a:lstStyle/>
                    <a:p>
                      <a:endParaRPr lang="en-GB"/>
                    </a:p>
                  </a:txBody>
                  <a:tcPr/>
                </a:tc>
                <a:tc hMerge="1">
                  <a:txBody>
                    <a:bodyPr/>
                    <a:lstStyle/>
                    <a:p>
                      <a:endParaRPr lang="en-GB"/>
                    </a:p>
                  </a:txBody>
                  <a:tcPr/>
                </a:tc>
                <a:tc gridSpan="2">
                  <a:txBody>
                    <a:bodyPr/>
                    <a:lstStyle/>
                    <a:p>
                      <a:pPr algn="ctr" fontAlgn="ctr"/>
                      <a:r>
                        <a:rPr lang="en-GB" sz="1200" b="1" i="0" u="none" strike="noStrike" dirty="0">
                          <a:solidFill>
                            <a:srgbClr val="000000"/>
                          </a:solidFill>
                          <a:effectLst/>
                          <a:latin typeface="Calibri" panose="020F0502020204030204" pitchFamily="34" charset="0"/>
                        </a:rPr>
                        <a:t>Covid Recovery</a:t>
                      </a:r>
                    </a:p>
                  </a:txBody>
                  <a:tcPr marL="5063" marR="5063" marT="5063"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hMerge="1">
                  <a:txBody>
                    <a:bodyPr/>
                    <a:lstStyle/>
                    <a:p>
                      <a:endParaRPr lang="en-GB"/>
                    </a:p>
                  </a:txBody>
                  <a:tcPr/>
                </a:tc>
                <a:extLst>
                  <a:ext uri="{0D108BD9-81ED-4DB2-BD59-A6C34878D82A}">
                    <a16:rowId xmlns:a16="http://schemas.microsoft.com/office/drawing/2014/main" val="2558980132"/>
                  </a:ext>
                </a:extLst>
              </a:tr>
              <a:tr h="969137">
                <a:tc vMerge="1">
                  <a:txBody>
                    <a:bodyPr/>
                    <a:lstStyle/>
                    <a:p>
                      <a:endParaRPr lang="en-GB"/>
                    </a:p>
                  </a:txBody>
                  <a:tcPr/>
                </a:tc>
                <a:tc vMerge="1">
                  <a:txBody>
                    <a:bodyPr/>
                    <a:lstStyle/>
                    <a:p>
                      <a:endParaRPr lang="en-GB"/>
                    </a:p>
                  </a:txBody>
                  <a:tcPr/>
                </a:tc>
                <a:tc>
                  <a:txBody>
                    <a:bodyPr/>
                    <a:lstStyle/>
                    <a:p>
                      <a:pPr algn="ctr" fontAlgn="ctr"/>
                      <a:r>
                        <a:rPr lang="en-GB" sz="1100" b="1" i="0" u="none" strike="noStrike" dirty="0">
                          <a:solidFill>
                            <a:srgbClr val="000000"/>
                          </a:solidFill>
                          <a:effectLst/>
                          <a:latin typeface="Calibri" panose="020F0502020204030204" pitchFamily="34" charset="0"/>
                        </a:rPr>
                        <a:t>Longest wait (weeks)</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en-GB" sz="1100" b="1" i="0" u="none" strike="noStrike" dirty="0">
                          <a:solidFill>
                            <a:srgbClr val="000000"/>
                          </a:solidFill>
                          <a:effectLst/>
                          <a:latin typeface="Calibri" panose="020F0502020204030204" pitchFamily="34" charset="0"/>
                        </a:rPr>
                        <a:t>Total waiting list - Current week</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en-GB" sz="1100" b="1" i="0" u="none" strike="noStrike" dirty="0">
                          <a:solidFill>
                            <a:srgbClr val="000000"/>
                          </a:solidFill>
                          <a:effectLst/>
                          <a:latin typeface="Calibri" panose="020F0502020204030204" pitchFamily="34" charset="0"/>
                        </a:rPr>
                        <a:t>No. of Patients over 40 weeks </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4D79B"/>
                    </a:solidFill>
                  </a:tcPr>
                </a:tc>
                <a:tc>
                  <a:txBody>
                    <a:bodyPr/>
                    <a:lstStyle/>
                    <a:p>
                      <a:pPr algn="ctr" fontAlgn="ctr"/>
                      <a:r>
                        <a:rPr lang="en-GB" sz="1100" b="1" i="0" u="none" strike="noStrike" dirty="0">
                          <a:solidFill>
                            <a:srgbClr val="000000"/>
                          </a:solidFill>
                          <a:effectLst/>
                          <a:latin typeface="Calibri" panose="020F0502020204030204" pitchFamily="34" charset="0"/>
                        </a:rPr>
                        <a:t>Waiting List (RAG) </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en-GB" sz="1100" b="1" i="0" u="none" strike="noStrike" dirty="0">
                          <a:solidFill>
                            <a:srgbClr val="000000"/>
                          </a:solidFill>
                          <a:effectLst/>
                          <a:latin typeface="Calibri" panose="020F0502020204030204" pitchFamily="34" charset="0"/>
                        </a:rPr>
                        <a:t>How long to recover with current capacity?</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7DEE8"/>
                    </a:solidFill>
                  </a:tcPr>
                </a:tc>
                <a:tc>
                  <a:txBody>
                    <a:bodyPr/>
                    <a:lstStyle/>
                    <a:p>
                      <a:pPr algn="ctr" fontAlgn="ctr"/>
                      <a:r>
                        <a:rPr lang="en-GB" sz="1100" b="1" i="0" u="none" strike="noStrike" dirty="0">
                          <a:solidFill>
                            <a:srgbClr val="000000"/>
                          </a:solidFill>
                          <a:effectLst/>
                          <a:latin typeface="Calibri" panose="020F0502020204030204" pitchFamily="34" charset="0"/>
                        </a:rPr>
                        <a:t>What additional capacity needed to recover by end Q1 2022/23?</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7DEE8"/>
                    </a:solidFill>
                  </a:tcPr>
                </a:tc>
                <a:extLst>
                  <a:ext uri="{0D108BD9-81ED-4DB2-BD59-A6C34878D82A}">
                    <a16:rowId xmlns:a16="http://schemas.microsoft.com/office/drawing/2014/main" val="1947370269"/>
                  </a:ext>
                </a:extLst>
              </a:tr>
            </a:tbl>
          </a:graphicData>
        </a:graphic>
      </p:graphicFrame>
    </p:spTree>
    <p:extLst>
      <p:ext uri="{BB962C8B-B14F-4D97-AF65-F5344CB8AC3E}">
        <p14:creationId xmlns:p14="http://schemas.microsoft.com/office/powerpoint/2010/main" val="1595830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9C5DCDC-713E-4D5E-8F8C-75AA229329D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76F84FA-B8EB-462F-97BA-032CB76B4E3A}"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E201496A-251C-432F-8728-DA53B0B487D5}"/>
              </a:ext>
            </a:extLst>
          </p:cNvPr>
          <p:cNvSpPr>
            <a:spLocks noGrp="1"/>
          </p:cNvSpPr>
          <p:nvPr>
            <p:ph type="title"/>
          </p:nvPr>
        </p:nvSpPr>
        <p:spPr/>
        <p:txBody>
          <a:bodyPr>
            <a:normAutofit fontScale="90000"/>
          </a:bodyPr>
          <a:lstStyle/>
          <a:p>
            <a:r>
              <a:rPr lang="en-GB" dirty="0"/>
              <a:t>Mental Health Services</a:t>
            </a:r>
          </a:p>
        </p:txBody>
      </p:sp>
      <p:sp>
        <p:nvSpPr>
          <p:cNvPr id="6" name="Content Placeholder 5">
            <a:extLst>
              <a:ext uri="{FF2B5EF4-FFF2-40B4-BE49-F238E27FC236}">
                <a16:creationId xmlns:a16="http://schemas.microsoft.com/office/drawing/2014/main" id="{D05F22BA-9FA9-4EC6-B8B9-954E1EDEEC5E}"/>
              </a:ext>
            </a:extLst>
          </p:cNvPr>
          <p:cNvSpPr>
            <a:spLocks noGrp="1"/>
          </p:cNvSpPr>
          <p:nvPr>
            <p:ph idx="1"/>
          </p:nvPr>
        </p:nvSpPr>
        <p:spPr/>
        <p:txBody>
          <a:bodyPr>
            <a:normAutofit/>
          </a:bodyPr>
          <a:lstStyle/>
          <a:p>
            <a:pPr marL="0" indent="0">
              <a:buNone/>
            </a:pPr>
            <a:r>
              <a:rPr lang="en-GB" sz="1800" b="1" dirty="0"/>
              <a:t>Children</a:t>
            </a:r>
          </a:p>
          <a:p>
            <a:pPr defTabSz="914400" eaLnBrk="0" fontAlgn="base" hangingPunct="0">
              <a:lnSpc>
                <a:spcPct val="100000"/>
              </a:lnSpc>
              <a:spcBef>
                <a:spcPct val="0"/>
              </a:spcBef>
              <a:spcAft>
                <a:spcPct val="0"/>
              </a:spcAft>
            </a:pPr>
            <a:r>
              <a:rPr lang="en-GB" altLang="en-US" sz="1800" dirty="0">
                <a:ea typeface="Times New Roman" panose="02020603050405020304" pitchFamily="18" charset="0"/>
              </a:rPr>
              <a:t>Increased number of children accessing Harrow CAMHS (see below table)</a:t>
            </a:r>
            <a:endParaRPr lang="en-GB" altLang="en-US" sz="1800" dirty="0">
              <a:ea typeface="Calibri" panose="020F0502020204030204" pitchFamily="34" charset="0"/>
            </a:endParaRPr>
          </a:p>
          <a:p>
            <a:pPr defTabSz="914400" eaLnBrk="0" fontAlgn="base" hangingPunct="0">
              <a:lnSpc>
                <a:spcPct val="100000"/>
              </a:lnSpc>
              <a:spcBef>
                <a:spcPct val="0"/>
              </a:spcBef>
              <a:spcAft>
                <a:spcPct val="0"/>
              </a:spcAft>
            </a:pPr>
            <a:r>
              <a:rPr lang="en-GB" altLang="en-US" sz="1800" dirty="0">
                <a:ea typeface="Times New Roman" panose="02020603050405020304" pitchFamily="18" charset="0"/>
              </a:rPr>
              <a:t>Waiting time targets being met in Harrow despite increases in demand </a:t>
            </a:r>
            <a:endParaRPr lang="en-GB" altLang="en-US" sz="1800" dirty="0">
              <a:ea typeface="Calibri" panose="020F0502020204030204" pitchFamily="34" charset="0"/>
            </a:endParaRPr>
          </a:p>
          <a:p>
            <a:pPr defTabSz="914400" eaLnBrk="0" fontAlgn="base" hangingPunct="0">
              <a:lnSpc>
                <a:spcPct val="100000"/>
              </a:lnSpc>
              <a:spcBef>
                <a:spcPct val="0"/>
              </a:spcBef>
              <a:spcAft>
                <a:spcPct val="0"/>
              </a:spcAft>
            </a:pPr>
            <a:r>
              <a:rPr lang="en-GB" altLang="en-US" sz="1800" dirty="0">
                <a:ea typeface="Times New Roman" panose="02020603050405020304" pitchFamily="18" charset="0"/>
              </a:rPr>
              <a:t>Addition Mental Health Support Team (MHST) supporting schools about to go live in February</a:t>
            </a:r>
            <a:endParaRPr lang="en-GB" altLang="en-US" sz="1800" dirty="0">
              <a:ea typeface="Calibri" panose="020F0502020204030204" pitchFamily="34" charset="0"/>
            </a:endParaRPr>
          </a:p>
          <a:p>
            <a:pPr defTabSz="914400" eaLnBrk="0" fontAlgn="base" hangingPunct="0">
              <a:lnSpc>
                <a:spcPct val="100000"/>
              </a:lnSpc>
              <a:spcBef>
                <a:spcPct val="0"/>
              </a:spcBef>
              <a:spcAft>
                <a:spcPct val="0"/>
              </a:spcAft>
            </a:pPr>
            <a:r>
              <a:rPr lang="en-GB" altLang="en-US" sz="1800" dirty="0">
                <a:ea typeface="Times New Roman" panose="02020603050405020304" pitchFamily="18" charset="0"/>
              </a:rPr>
              <a:t>New 0-5 service which will focus on early identification and prevention of children with potential mental health issues also about to go live in February </a:t>
            </a:r>
            <a:endParaRPr lang="en-GB" altLang="en-US" sz="1800" dirty="0">
              <a:ea typeface="Calibri" panose="020F0502020204030204" pitchFamily="34" charset="0"/>
            </a:endParaRPr>
          </a:p>
          <a:p>
            <a:pPr defTabSz="914400" eaLnBrk="0" fontAlgn="base" hangingPunct="0">
              <a:lnSpc>
                <a:spcPct val="100000"/>
              </a:lnSpc>
              <a:spcBef>
                <a:spcPct val="0"/>
              </a:spcBef>
              <a:spcAft>
                <a:spcPct val="0"/>
              </a:spcAft>
            </a:pPr>
            <a:r>
              <a:rPr lang="en-GB" altLang="en-US" sz="1800" dirty="0">
                <a:ea typeface="Times New Roman" panose="02020603050405020304" pitchFamily="18" charset="0"/>
              </a:rPr>
              <a:t>Extra capacity to help source waiting list reductions has been sourced through </a:t>
            </a:r>
            <a:r>
              <a:rPr lang="en-GB" altLang="en-US" sz="1800" dirty="0" err="1">
                <a:ea typeface="Times New Roman" panose="02020603050405020304" pitchFamily="18" charset="0"/>
              </a:rPr>
              <a:t>Healios</a:t>
            </a:r>
            <a:r>
              <a:rPr lang="en-GB" altLang="en-US" sz="1800" dirty="0">
                <a:ea typeface="Times New Roman" panose="02020603050405020304" pitchFamily="18" charset="0"/>
              </a:rPr>
              <a:t> which has gone live in January in Harrow.  This will particularly focus on those waiting for ASD and CBT.  </a:t>
            </a:r>
            <a:endParaRPr lang="en-GB" altLang="en-US" sz="1800" dirty="0"/>
          </a:p>
          <a:p>
            <a:pPr marL="0" indent="0">
              <a:buNone/>
            </a:pPr>
            <a:endParaRPr lang="en-GB" sz="1800" b="1" dirty="0"/>
          </a:p>
        </p:txBody>
      </p:sp>
      <p:graphicFrame>
        <p:nvGraphicFramePr>
          <p:cNvPr id="2" name="Table 1">
            <a:extLst>
              <a:ext uri="{FF2B5EF4-FFF2-40B4-BE49-F238E27FC236}">
                <a16:creationId xmlns:a16="http://schemas.microsoft.com/office/drawing/2014/main" id="{C238ECFF-A956-4557-AAA2-F8FDF989EF18}"/>
              </a:ext>
            </a:extLst>
          </p:cNvPr>
          <p:cNvGraphicFramePr>
            <a:graphicFrameLocks noGrp="1"/>
          </p:cNvGraphicFramePr>
          <p:nvPr>
            <p:extLst>
              <p:ext uri="{D42A27DB-BD31-4B8C-83A1-F6EECF244321}">
                <p14:modId xmlns:p14="http://schemas.microsoft.com/office/powerpoint/2010/main" val="1831896675"/>
              </p:ext>
            </p:extLst>
          </p:nvPr>
        </p:nvGraphicFramePr>
        <p:xfrm>
          <a:off x="1990725" y="4147238"/>
          <a:ext cx="8477250" cy="1120434"/>
        </p:xfrm>
        <a:graphic>
          <a:graphicData uri="http://schemas.openxmlformats.org/drawingml/2006/table">
            <a:tbl>
              <a:tblPr firstRow="1" firstCol="1" bandRow="1">
                <a:tableStyleId>{5C22544A-7EE6-4342-B048-85BDC9FD1C3A}</a:tableStyleId>
              </a:tblPr>
              <a:tblGrid>
                <a:gridCol w="1276497">
                  <a:extLst>
                    <a:ext uri="{9D8B030D-6E8A-4147-A177-3AD203B41FA5}">
                      <a16:colId xmlns:a16="http://schemas.microsoft.com/office/drawing/2014/main" val="3935238869"/>
                    </a:ext>
                  </a:extLst>
                </a:gridCol>
                <a:gridCol w="3109416">
                  <a:extLst>
                    <a:ext uri="{9D8B030D-6E8A-4147-A177-3AD203B41FA5}">
                      <a16:colId xmlns:a16="http://schemas.microsoft.com/office/drawing/2014/main" val="1676006885"/>
                    </a:ext>
                  </a:extLst>
                </a:gridCol>
                <a:gridCol w="4091337">
                  <a:extLst>
                    <a:ext uri="{9D8B030D-6E8A-4147-A177-3AD203B41FA5}">
                      <a16:colId xmlns:a16="http://schemas.microsoft.com/office/drawing/2014/main" val="3956120053"/>
                    </a:ext>
                  </a:extLst>
                </a:gridCol>
              </a:tblGrid>
              <a:tr h="560217">
                <a:tc>
                  <a:txBody>
                    <a:bodyPr/>
                    <a:lstStyle/>
                    <a:p>
                      <a:pPr algn="l"/>
                      <a:r>
                        <a:rPr lang="en-GB" sz="1400" dirty="0">
                          <a:effectLst/>
                          <a:latin typeface="Arial" panose="020B0604020202020204" pitchFamily="34" charset="0"/>
                          <a:cs typeface="Arial" panose="020B0604020202020204" pitchFamily="34" charset="0"/>
                        </a:rPr>
                        <a:t>Dec-21</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r>
                        <a:rPr lang="en-GB" sz="1400">
                          <a:effectLst/>
                          <a:latin typeface="Arial" panose="020B0604020202020204" pitchFamily="34" charset="0"/>
                          <a:cs typeface="Arial" panose="020B0604020202020204" pitchFamily="34" charset="0"/>
                        </a:rPr>
                        <a:t>CNWL Target 21/22</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r>
                        <a:rPr lang="en-GB" sz="1400">
                          <a:effectLst/>
                          <a:latin typeface="Arial" panose="020B0604020202020204" pitchFamily="34" charset="0"/>
                          <a:cs typeface="Arial" panose="020B0604020202020204" pitchFamily="34" charset="0"/>
                        </a:rPr>
                        <a:t>CYP Access (One Contact)</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016590954"/>
                  </a:ext>
                </a:extLst>
              </a:tr>
              <a:tr h="560217">
                <a:tc>
                  <a:txBody>
                    <a:bodyPr/>
                    <a:lstStyle/>
                    <a:p>
                      <a:r>
                        <a:rPr lang="en-GB" sz="1400">
                          <a:effectLst/>
                          <a:latin typeface="Arial" panose="020B0604020202020204" pitchFamily="34" charset="0"/>
                          <a:cs typeface="Arial" panose="020B0604020202020204" pitchFamily="34" charset="0"/>
                        </a:rPr>
                        <a:t>Harrow</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en-GB" sz="1400">
                          <a:effectLst/>
                          <a:latin typeface="Arial" panose="020B0604020202020204" pitchFamily="34" charset="0"/>
                          <a:cs typeface="Arial" panose="020B0604020202020204" pitchFamily="34" charset="0"/>
                        </a:rPr>
                        <a:t>1349</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en-GB" sz="1400" dirty="0">
                          <a:effectLst/>
                          <a:latin typeface="Arial" panose="020B0604020202020204" pitchFamily="34" charset="0"/>
                          <a:cs typeface="Arial" panose="020B0604020202020204" pitchFamily="34" charset="0"/>
                        </a:rPr>
                        <a:t>1574</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245234510"/>
                  </a:ext>
                </a:extLst>
              </a:tr>
            </a:tbl>
          </a:graphicData>
        </a:graphic>
      </p:graphicFrame>
      <p:sp>
        <p:nvSpPr>
          <p:cNvPr id="5" name="Rectangle 1">
            <a:extLst>
              <a:ext uri="{FF2B5EF4-FFF2-40B4-BE49-F238E27FC236}">
                <a16:creationId xmlns:a16="http://schemas.microsoft.com/office/drawing/2014/main" id="{BC0AE2D6-6B3A-43FB-AF6F-4BAB2904DAAA}"/>
              </a:ext>
            </a:extLst>
          </p:cNvPr>
          <p:cNvSpPr>
            <a:spLocks noChangeArrowheads="1"/>
          </p:cNvSpPr>
          <p:nvPr/>
        </p:nvSpPr>
        <p:spPr bwMode="auto">
          <a:xfrm>
            <a:off x="4451350" y="3342373"/>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9198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9C5DCDC-713E-4D5E-8F8C-75AA229329D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76F84FA-B8EB-462F-97BA-032CB76B4E3A}"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E201496A-251C-432F-8728-DA53B0B487D5}"/>
              </a:ext>
            </a:extLst>
          </p:cNvPr>
          <p:cNvSpPr>
            <a:spLocks noGrp="1"/>
          </p:cNvSpPr>
          <p:nvPr>
            <p:ph type="title"/>
          </p:nvPr>
        </p:nvSpPr>
        <p:spPr/>
        <p:txBody>
          <a:bodyPr>
            <a:normAutofit fontScale="90000"/>
          </a:bodyPr>
          <a:lstStyle/>
          <a:p>
            <a:r>
              <a:rPr lang="en-GB" dirty="0"/>
              <a:t>Mental Health Services</a:t>
            </a:r>
          </a:p>
        </p:txBody>
      </p:sp>
      <p:sp>
        <p:nvSpPr>
          <p:cNvPr id="6" name="Content Placeholder 5">
            <a:extLst>
              <a:ext uri="{FF2B5EF4-FFF2-40B4-BE49-F238E27FC236}">
                <a16:creationId xmlns:a16="http://schemas.microsoft.com/office/drawing/2014/main" id="{D05F22BA-9FA9-4EC6-B8B9-954E1EDEEC5E}"/>
              </a:ext>
            </a:extLst>
          </p:cNvPr>
          <p:cNvSpPr>
            <a:spLocks noGrp="1"/>
          </p:cNvSpPr>
          <p:nvPr>
            <p:ph idx="1"/>
          </p:nvPr>
        </p:nvSpPr>
        <p:spPr/>
        <p:txBody>
          <a:bodyPr/>
          <a:lstStyle/>
          <a:p>
            <a:pPr marL="0" indent="0">
              <a:buNone/>
            </a:pPr>
            <a:r>
              <a:rPr lang="en-GB" sz="1800" b="1" dirty="0"/>
              <a:t>Adults</a:t>
            </a:r>
          </a:p>
          <a:p>
            <a:pPr marL="342900" lvl="0" indent="-342900">
              <a:buFont typeface="Symbol" panose="05050102010706020507" pitchFamily="18" charset="2"/>
              <a:buChar char=""/>
            </a:pPr>
            <a:r>
              <a:rPr lang="en-GB" sz="1800" dirty="0">
                <a:effectLst/>
                <a:ea typeface="Times New Roman" panose="02020603050405020304" pitchFamily="18" charset="0"/>
              </a:rPr>
              <a:t>MAS/ADHD/Psychology wait times initiatives underway funded by NHSE</a:t>
            </a:r>
            <a:endParaRPr lang="en-GB" sz="1800" dirty="0">
              <a:effectLst/>
              <a:ea typeface="Calibri" panose="020F0502020204030204" pitchFamily="34" charset="0"/>
            </a:endParaRPr>
          </a:p>
          <a:p>
            <a:pPr marL="342900" lvl="0" indent="-342900">
              <a:buFont typeface="Symbol" panose="05050102010706020507" pitchFamily="18" charset="2"/>
              <a:buChar char=""/>
            </a:pPr>
            <a:r>
              <a:rPr lang="en-GB" sz="1800" dirty="0">
                <a:effectLst/>
                <a:ea typeface="Times New Roman" panose="02020603050405020304" pitchFamily="18" charset="0"/>
              </a:rPr>
              <a:t>Significant increase in referrals to Older Adults Community Mental Health Team 50% above pre-cv19 levels</a:t>
            </a:r>
            <a:endParaRPr lang="en-GB" sz="1800" dirty="0">
              <a:effectLst/>
              <a:ea typeface="Calibri" panose="020F0502020204030204" pitchFamily="34" charset="0"/>
            </a:endParaRPr>
          </a:p>
          <a:p>
            <a:pPr marL="342900" lvl="0" indent="-342900">
              <a:buFont typeface="Symbol" panose="05050102010706020507" pitchFamily="18" charset="2"/>
              <a:buChar char=""/>
            </a:pPr>
            <a:r>
              <a:rPr lang="en-GB" sz="1800" dirty="0">
                <a:effectLst/>
                <a:ea typeface="Times New Roman" panose="02020603050405020304" pitchFamily="18" charset="0"/>
              </a:rPr>
              <a:t>Increase 30% in Adult community hub referrals</a:t>
            </a:r>
            <a:endParaRPr lang="en-GB" sz="1800" dirty="0">
              <a:effectLst/>
              <a:ea typeface="Calibri" panose="020F0502020204030204" pitchFamily="34" charset="0"/>
            </a:endParaRPr>
          </a:p>
          <a:p>
            <a:pPr marL="342900" lvl="0" indent="-342900">
              <a:buFont typeface="Symbol" panose="05050102010706020507" pitchFamily="18" charset="2"/>
              <a:buChar char=""/>
            </a:pPr>
            <a:r>
              <a:rPr lang="en-GB" sz="1800" dirty="0">
                <a:effectLst/>
                <a:ea typeface="Times New Roman" panose="02020603050405020304" pitchFamily="18" charset="0"/>
              </a:rPr>
              <a:t>Single Point of </a:t>
            </a:r>
            <a:r>
              <a:rPr lang="en-GB" sz="1800" dirty="0">
                <a:ea typeface="Times New Roman" panose="02020603050405020304" pitchFamily="18" charset="0"/>
              </a:rPr>
              <a:t>Access (</a:t>
            </a:r>
            <a:r>
              <a:rPr lang="en-GB" sz="1800" dirty="0">
                <a:effectLst/>
                <a:ea typeface="Times New Roman" panose="02020603050405020304" pitchFamily="18" charset="0"/>
              </a:rPr>
              <a:t>SPA) saw an 8% increase in calls in January from December. Winter monies used during this period to increase capacity in the SPA.  Carrying out a review of the SPA in line with wider CNWL transformation as an essential service in the pathway. This includes, making the SPA all age, reviewing skill mix of staff, and embedding trauma informed care. </a:t>
            </a:r>
            <a:endParaRPr lang="en-GB" sz="1800" dirty="0">
              <a:effectLst/>
              <a:ea typeface="Calibri" panose="020F0502020204030204" pitchFamily="34" charset="0"/>
            </a:endParaRPr>
          </a:p>
        </p:txBody>
      </p:sp>
      <p:sp>
        <p:nvSpPr>
          <p:cNvPr id="5" name="Rectangle 1">
            <a:extLst>
              <a:ext uri="{FF2B5EF4-FFF2-40B4-BE49-F238E27FC236}">
                <a16:creationId xmlns:a16="http://schemas.microsoft.com/office/drawing/2014/main" id="{BC0AE2D6-6B3A-43FB-AF6F-4BAB2904DAAA}"/>
              </a:ext>
            </a:extLst>
          </p:cNvPr>
          <p:cNvSpPr>
            <a:spLocks noChangeArrowheads="1"/>
          </p:cNvSpPr>
          <p:nvPr/>
        </p:nvSpPr>
        <p:spPr bwMode="auto">
          <a:xfrm>
            <a:off x="4451350" y="3342373"/>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61290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A2CD282-4469-4816-9CB8-97D63144F075}"/>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76F84FA-B8EB-462F-97BA-032CB76B4E3A}"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180E8AA5-54EC-4C2F-9AB1-1621A0B3D25B}"/>
              </a:ext>
            </a:extLst>
          </p:cNvPr>
          <p:cNvSpPr>
            <a:spLocks noGrp="1"/>
          </p:cNvSpPr>
          <p:nvPr>
            <p:ph type="title"/>
          </p:nvPr>
        </p:nvSpPr>
        <p:spPr>
          <a:xfrm>
            <a:off x="318468" y="364682"/>
            <a:ext cx="11377264" cy="1070656"/>
          </a:xfrm>
        </p:spPr>
        <p:txBody>
          <a:bodyPr>
            <a:normAutofit fontScale="90000"/>
          </a:bodyPr>
          <a:lstStyle/>
          <a:p>
            <a:r>
              <a:rPr lang="en-GB" dirty="0"/>
              <a:t>Social Care Services: </a:t>
            </a:r>
            <a:r>
              <a:rPr lang="en-US" dirty="0"/>
              <a:t>Key Pressures</a:t>
            </a:r>
            <a:br>
              <a:rPr lang="en-US" dirty="0"/>
            </a:br>
            <a:r>
              <a:rPr lang="en-US" dirty="0"/>
              <a:t>Quarter 3 2021-22</a:t>
            </a:r>
            <a:br>
              <a:rPr lang="en-US" sz="4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br>
            <a:endParaRPr lang="en-GB" dirty="0"/>
          </a:p>
        </p:txBody>
      </p:sp>
      <p:sp>
        <p:nvSpPr>
          <p:cNvPr id="5" name="TextBox 4">
            <a:extLst>
              <a:ext uri="{FF2B5EF4-FFF2-40B4-BE49-F238E27FC236}">
                <a16:creationId xmlns:a16="http://schemas.microsoft.com/office/drawing/2014/main" id="{66C35208-345D-4156-AEF9-6E166B3F1841}"/>
              </a:ext>
            </a:extLst>
          </p:cNvPr>
          <p:cNvSpPr txBox="1"/>
          <p:nvPr/>
        </p:nvSpPr>
        <p:spPr>
          <a:xfrm>
            <a:off x="169676" y="1151017"/>
            <a:ext cx="11205800" cy="5355312"/>
          </a:xfrm>
          <a:prstGeom prst="rect">
            <a:avLst/>
          </a:prstGeom>
          <a:noFill/>
        </p:spPr>
        <p:txBody>
          <a:bodyPr wrap="square" rtlCol="0">
            <a:spAutoFit/>
          </a:bodyPr>
          <a:lstStyle/>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‘Demand’ remains high; For first conversations, Care Act assessments  OT assessments and reviews.</a:t>
            </a:r>
          </a:p>
          <a:p>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60 new requests per week - up 24% on pre-pandemic levels</a:t>
            </a:r>
          </a:p>
          <a:p>
            <a:pPr marL="742950" lvl="1" indent="-285750">
              <a:buFont typeface="Arial" panose="020B0604020202020204" pitchFamily="34" charset="0"/>
              <a:buChar char="•"/>
            </a:pPr>
            <a:r>
              <a:rPr lang="en-GB" dirty="0">
                <a:latin typeface="Arial" panose="020B0604020202020204" pitchFamily="34" charset="0"/>
                <a:cs typeface="Arial" panose="020B0604020202020204" pitchFamily="34" charset="0"/>
              </a:rPr>
              <a:t>Teams unable to complete work quickly enough to avoid growing queues and backlog</a:t>
            </a:r>
          </a:p>
          <a:p>
            <a:pPr marL="1200150" lvl="2" indent="-285750">
              <a:buFont typeface="Arial" panose="020B0604020202020204" pitchFamily="34" charset="0"/>
              <a:buChar char="•"/>
            </a:pPr>
            <a:r>
              <a:rPr lang="en-GB" dirty="0">
                <a:latin typeface="Arial" panose="020B0604020202020204" pitchFamily="34" charset="0"/>
                <a:cs typeface="Arial" panose="020B0604020202020204" pitchFamily="34" charset="0"/>
              </a:rPr>
              <a:t>200+ people </a:t>
            </a:r>
            <a:r>
              <a:rPr kumimoji="0" lang="en-GB"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 the community </a:t>
            </a:r>
            <a:r>
              <a:rPr lang="en-GB" dirty="0">
                <a:latin typeface="Arial" panose="020B0604020202020204" pitchFamily="34" charset="0"/>
                <a:cs typeface="Arial" panose="020B0604020202020204" pitchFamily="34" charset="0"/>
              </a:rPr>
              <a:t>waiting to start a conversation with us</a:t>
            </a:r>
          </a:p>
          <a:p>
            <a:pPr marL="1200150" lvl="2" indent="-285750">
              <a:buFont typeface="Arial" panose="020B0604020202020204" pitchFamily="34" charset="0"/>
              <a:buChar char="•"/>
            </a:pPr>
            <a:r>
              <a:rPr lang="en-GB" dirty="0">
                <a:latin typeface="Arial" panose="020B0604020202020204" pitchFamily="34" charset="0"/>
                <a:cs typeface="Arial" panose="020B0604020202020204" pitchFamily="34" charset="0"/>
              </a:rPr>
              <a:t>More than 3 months of work queued up with people</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Before the pandemic an average 9.5 new clients a week received Care Act eligible support out of hospital</a:t>
            </a:r>
          </a:p>
          <a:p>
            <a:pPr marL="742950" lvl="1" indent="-285750">
              <a:buFont typeface="Arial" panose="020B0604020202020204" pitchFamily="34" charset="0"/>
              <a:buChar char="•"/>
            </a:pPr>
            <a:r>
              <a:rPr lang="en-GB" dirty="0">
                <a:latin typeface="Arial" panose="020B0604020202020204" pitchFamily="34" charset="0"/>
                <a:cs typeface="Arial" panose="020B0604020202020204" pitchFamily="34" charset="0"/>
              </a:rPr>
              <a:t>the equivalent figure today is 13.1</a:t>
            </a:r>
          </a:p>
          <a:p>
            <a:pPr marL="742950" lvl="1" indent="-285750">
              <a:buFont typeface="Arial" panose="020B0604020202020204" pitchFamily="34" charset="0"/>
              <a:buChar char="•"/>
            </a:pPr>
            <a:r>
              <a:rPr lang="en-GB" dirty="0">
                <a:latin typeface="Arial" panose="020B0604020202020204" pitchFamily="34" charset="0"/>
                <a:cs typeface="Arial" panose="020B0604020202020204" pitchFamily="34" charset="0"/>
              </a:rPr>
              <a:t>it takes on average more than 2 weeks before our community team have capacity to begin working with citizens who have been discharged from hospital</a:t>
            </a:r>
          </a:p>
          <a:p>
            <a:pPr marL="742950" lvl="1" indent="-285750">
              <a:buFont typeface="Arial" panose="020B0604020202020204" pitchFamily="34" charset="0"/>
              <a:buChar char="•"/>
            </a:pPr>
            <a:r>
              <a:rPr lang="en-GB" dirty="0">
                <a:latin typeface="Arial" panose="020B0604020202020204" pitchFamily="34" charset="0"/>
                <a:cs typeface="Arial" panose="020B0604020202020204" pitchFamily="34" charset="0"/>
              </a:rPr>
              <a:t>Due to very high case loads staff are unable to complete annual reviews on every citizen.</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Safeguarding enquiries (investigations) remain high compared to the previous two years. </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Complexity of needs for people with learning disabilities through pandemic is leading to significant increases in the cost of supporting them</a:t>
            </a:r>
          </a:p>
          <a:p>
            <a:pPr marL="742950" lvl="1" indent="-285750">
              <a:buFont typeface="Arial" panose="020B0604020202020204" pitchFamily="34" charset="0"/>
              <a:buChar char="•"/>
            </a:pPr>
            <a:r>
              <a:rPr lang="en-GB" dirty="0">
                <a:latin typeface="Arial" panose="020B0604020202020204" pitchFamily="34" charset="0"/>
                <a:cs typeface="Arial" panose="020B0604020202020204" pitchFamily="34" charset="0"/>
              </a:rPr>
              <a:t>average increase required in LD adds £337/week to care costs, c.f. £200/week before pandemic</a:t>
            </a: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3869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271E48C-27CF-4EE1-B852-1AC1A759CBDC}"/>
              </a:ext>
            </a:extLst>
          </p:cNvPr>
          <p:cNvSpPr>
            <a:spLocks noGrp="1"/>
          </p:cNvSpPr>
          <p:nvPr>
            <p:ph type="sldNum" sz="quarter" idx="12"/>
          </p:nvPr>
        </p:nvSpPr>
        <p:spPr/>
        <p:txBody>
          <a:bodyPr/>
          <a:lstStyle/>
          <a:p>
            <a:fld id="{E76F84FA-B8EB-462F-97BA-032CB76B4E3A}" type="slidenum">
              <a:rPr lang="en-GB" smtClean="0"/>
              <a:t>14</a:t>
            </a:fld>
            <a:endParaRPr lang="en-GB"/>
          </a:p>
        </p:txBody>
      </p:sp>
      <p:sp>
        <p:nvSpPr>
          <p:cNvPr id="4" name="Title 3">
            <a:extLst>
              <a:ext uri="{FF2B5EF4-FFF2-40B4-BE49-F238E27FC236}">
                <a16:creationId xmlns:a16="http://schemas.microsoft.com/office/drawing/2014/main" id="{3C24AEE2-6A69-449B-916B-6CBF1C105D33}"/>
              </a:ext>
            </a:extLst>
          </p:cNvPr>
          <p:cNvSpPr>
            <a:spLocks noGrp="1"/>
          </p:cNvSpPr>
          <p:nvPr>
            <p:ph type="title"/>
          </p:nvPr>
        </p:nvSpPr>
        <p:spPr/>
        <p:txBody>
          <a:bodyPr>
            <a:noAutofit/>
          </a:bodyPr>
          <a:lstStyle/>
          <a:p>
            <a:r>
              <a:rPr lang="en-GB" sz="3600" dirty="0"/>
              <a:t>Hospital services: 18 Weeks Referral to Treatment Waiting List - current</a:t>
            </a:r>
          </a:p>
        </p:txBody>
      </p:sp>
      <p:pic>
        <p:nvPicPr>
          <p:cNvPr id="7" name="Picture 6">
            <a:extLst>
              <a:ext uri="{FF2B5EF4-FFF2-40B4-BE49-F238E27FC236}">
                <a16:creationId xmlns:a16="http://schemas.microsoft.com/office/drawing/2014/main" id="{E4800CDC-A771-49FD-A06E-E89CBAE0C25A}"/>
              </a:ext>
            </a:extLst>
          </p:cNvPr>
          <p:cNvPicPr>
            <a:picLocks noChangeAspect="1"/>
          </p:cNvPicPr>
          <p:nvPr/>
        </p:nvPicPr>
        <p:blipFill>
          <a:blip r:embed="rId2"/>
          <a:stretch>
            <a:fillRect/>
          </a:stretch>
        </p:blipFill>
        <p:spPr>
          <a:xfrm>
            <a:off x="948393" y="1268760"/>
            <a:ext cx="5291623" cy="3096344"/>
          </a:xfrm>
          <a:prstGeom prst="rect">
            <a:avLst/>
          </a:prstGeom>
        </p:spPr>
      </p:pic>
      <p:sp>
        <p:nvSpPr>
          <p:cNvPr id="8" name="TextBox 7">
            <a:extLst>
              <a:ext uri="{FF2B5EF4-FFF2-40B4-BE49-F238E27FC236}">
                <a16:creationId xmlns:a16="http://schemas.microsoft.com/office/drawing/2014/main" id="{9C89C35B-6D9C-488D-AB16-7BC6A14AF058}"/>
              </a:ext>
            </a:extLst>
          </p:cNvPr>
          <p:cNvSpPr txBox="1"/>
          <p:nvPr/>
        </p:nvSpPr>
        <p:spPr>
          <a:xfrm>
            <a:off x="6453060" y="1263110"/>
            <a:ext cx="5599240" cy="4893647"/>
          </a:xfrm>
          <a:prstGeom prst="rect">
            <a:avLst/>
          </a:prstGeom>
          <a:noFill/>
        </p:spPr>
        <p:txBody>
          <a:bodyPr wrap="square" rtlCol="0">
            <a:spAutoFit/>
          </a:bodyPr>
          <a:lstStyle/>
          <a:p>
            <a:r>
              <a:rPr lang="en-GB" sz="1400" b="1" dirty="0">
                <a:latin typeface="Arial" panose="020B0604020202020204" pitchFamily="34" charset="0"/>
                <a:cs typeface="Arial" panose="020B0604020202020204" pitchFamily="34" charset="0"/>
              </a:rPr>
              <a:t>Summary compared to 19/20 pre-pandemic baseline:</a:t>
            </a: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Outpatient recovery: 95% activity recovered to date</a:t>
            </a: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Elective recovery: 85% activity recovered to date</a:t>
            </a:r>
          </a:p>
          <a:p>
            <a:endParaRPr lang="en-GB" sz="1400" dirty="0">
              <a:latin typeface="Arial" panose="020B0604020202020204" pitchFamily="34" charset="0"/>
              <a:cs typeface="Arial" panose="020B0604020202020204" pitchFamily="34" charset="0"/>
            </a:endParaRPr>
          </a:p>
          <a:p>
            <a:r>
              <a:rPr lang="en-GB" sz="1400" b="1" dirty="0">
                <a:latin typeface="Arial" panose="020B0604020202020204" pitchFamily="34" charset="0"/>
                <a:cs typeface="Arial" panose="020B0604020202020204" pitchFamily="34" charset="0"/>
              </a:rPr>
              <a:t>Long waiter recovery (patients waiting over 52 weeks for first definitive treatment)</a:t>
            </a:r>
          </a:p>
          <a:p>
            <a:pPr marL="171450" indent="-171450">
              <a:buFont typeface="Arial" panose="020B0604020202020204" pitchFamily="34" charset="0"/>
              <a:buChar char="•"/>
            </a:pPr>
            <a:r>
              <a:rPr lang="en-GB" sz="1400" dirty="0">
                <a:latin typeface="Arial" panose="020B0604020202020204" pitchFamily="34" charset="0"/>
                <a:cs typeface="Arial" panose="020B0604020202020204" pitchFamily="34" charset="0"/>
              </a:rPr>
              <a:t>All 52 week waiters continue to be tracked for next steps to support the plan to get to 285 reported breached by Mar-22</a:t>
            </a:r>
          </a:p>
          <a:p>
            <a:pPr marL="171450" indent="-171450">
              <a:buFont typeface="Arial" panose="020B0604020202020204" pitchFamily="34" charset="0"/>
              <a:buChar char="•"/>
            </a:pPr>
            <a:r>
              <a:rPr lang="en-GB" sz="1400" dirty="0">
                <a:latin typeface="Arial" panose="020B0604020202020204" pitchFamily="34" charset="0"/>
                <a:cs typeface="Arial" panose="020B0604020202020204" pitchFamily="34" charset="0"/>
              </a:rPr>
              <a:t>LNWHT remains in an improving position month on month</a:t>
            </a:r>
          </a:p>
          <a:p>
            <a:pPr marL="171450" indent="-171450">
              <a:buFont typeface="Arial" panose="020B0604020202020204" pitchFamily="34" charset="0"/>
              <a:buChar char="•"/>
            </a:pPr>
            <a:r>
              <a:rPr lang="en-GB" sz="1400" dirty="0">
                <a:latin typeface="Arial" panose="020B0604020202020204" pitchFamily="34" charset="0"/>
                <a:cs typeface="Arial" panose="020B0604020202020204" pitchFamily="34" charset="0"/>
              </a:rPr>
              <a:t>Trust is reducing formal validated 52 week waiters by c50 patients each month </a:t>
            </a:r>
          </a:p>
          <a:p>
            <a:pPr marL="171450" indent="-171450">
              <a:buFont typeface="Arial" panose="020B0604020202020204" pitchFamily="34" charset="0"/>
              <a:buChar char="•"/>
            </a:pPr>
            <a:r>
              <a:rPr lang="en-GB" sz="1400" dirty="0">
                <a:latin typeface="Arial" panose="020B0604020202020204" pitchFamily="34" charset="0"/>
                <a:cs typeface="Arial" panose="020B0604020202020204" pitchFamily="34" charset="0"/>
              </a:rPr>
              <a:t>Trust is reducing the tip over risk for year end (Mar-22) by c200 patients each month</a:t>
            </a:r>
          </a:p>
          <a:p>
            <a:endParaRPr lang="en-GB" sz="1400" dirty="0">
              <a:latin typeface="Arial" panose="020B0604020202020204" pitchFamily="34" charset="0"/>
              <a:cs typeface="Arial" panose="020B0604020202020204" pitchFamily="34" charset="0"/>
            </a:endParaRPr>
          </a:p>
          <a:p>
            <a:r>
              <a:rPr lang="en-GB" sz="1400" b="1" dirty="0">
                <a:latin typeface="Arial" panose="020B0604020202020204" pitchFamily="34" charset="0"/>
                <a:cs typeface="Arial" panose="020B0604020202020204" pitchFamily="34" charset="0"/>
              </a:rPr>
              <a:t>Comparison of long waiting list recovery reporting latest final validated month end position (Dec-22):</a:t>
            </a: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LNWHT 563 x 52 ww, reducing consistently across the last 8 months</a:t>
            </a:r>
            <a:endParaRPr lang="en-GB" sz="14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CWFT 485, increasing across last 2 months</a:t>
            </a: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THH 970, reducing across last 2 months</a:t>
            </a: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Imperial 1,650, increasing across last 5 months</a:t>
            </a:r>
          </a:p>
          <a:p>
            <a:pPr marL="285750" indent="-285750">
              <a:buFont typeface="Arial" panose="020B0604020202020204" pitchFamily="34" charset="0"/>
              <a:buChar char="•"/>
            </a:pPr>
            <a:endParaRPr lang="en-GB" dirty="0"/>
          </a:p>
        </p:txBody>
      </p:sp>
      <p:graphicFrame>
        <p:nvGraphicFramePr>
          <p:cNvPr id="9" name="Table 8">
            <a:extLst>
              <a:ext uri="{FF2B5EF4-FFF2-40B4-BE49-F238E27FC236}">
                <a16:creationId xmlns:a16="http://schemas.microsoft.com/office/drawing/2014/main" id="{0323B640-6FBF-4AD8-BA9F-A30CEE121DF0}"/>
              </a:ext>
            </a:extLst>
          </p:cNvPr>
          <p:cNvGraphicFramePr>
            <a:graphicFrameLocks noGrp="1"/>
          </p:cNvGraphicFramePr>
          <p:nvPr>
            <p:extLst>
              <p:ext uri="{D42A27DB-BD31-4B8C-83A1-F6EECF244321}">
                <p14:modId xmlns:p14="http://schemas.microsoft.com/office/powerpoint/2010/main" val="2720472770"/>
              </p:ext>
            </p:extLst>
          </p:nvPr>
        </p:nvGraphicFramePr>
        <p:xfrm>
          <a:off x="948393" y="4908138"/>
          <a:ext cx="5291620" cy="1010061"/>
        </p:xfrm>
        <a:graphic>
          <a:graphicData uri="http://schemas.openxmlformats.org/drawingml/2006/table">
            <a:tbl>
              <a:tblPr>
                <a:tableStyleId>{5C22544A-7EE6-4342-B048-85BDC9FD1C3A}</a:tableStyleId>
              </a:tblPr>
              <a:tblGrid>
                <a:gridCol w="768264">
                  <a:extLst>
                    <a:ext uri="{9D8B030D-6E8A-4147-A177-3AD203B41FA5}">
                      <a16:colId xmlns:a16="http://schemas.microsoft.com/office/drawing/2014/main" val="20000"/>
                    </a:ext>
                  </a:extLst>
                </a:gridCol>
                <a:gridCol w="376293">
                  <a:extLst>
                    <a:ext uri="{9D8B030D-6E8A-4147-A177-3AD203B41FA5}">
                      <a16:colId xmlns:a16="http://schemas.microsoft.com/office/drawing/2014/main" val="20001"/>
                    </a:ext>
                  </a:extLst>
                </a:gridCol>
                <a:gridCol w="376293">
                  <a:extLst>
                    <a:ext uri="{9D8B030D-6E8A-4147-A177-3AD203B41FA5}">
                      <a16:colId xmlns:a16="http://schemas.microsoft.com/office/drawing/2014/main" val="20002"/>
                    </a:ext>
                  </a:extLst>
                </a:gridCol>
                <a:gridCol w="376293">
                  <a:extLst>
                    <a:ext uri="{9D8B030D-6E8A-4147-A177-3AD203B41FA5}">
                      <a16:colId xmlns:a16="http://schemas.microsoft.com/office/drawing/2014/main" val="20003"/>
                    </a:ext>
                  </a:extLst>
                </a:gridCol>
                <a:gridCol w="376293">
                  <a:extLst>
                    <a:ext uri="{9D8B030D-6E8A-4147-A177-3AD203B41FA5}">
                      <a16:colId xmlns:a16="http://schemas.microsoft.com/office/drawing/2014/main" val="20004"/>
                    </a:ext>
                  </a:extLst>
                </a:gridCol>
                <a:gridCol w="384132">
                  <a:extLst>
                    <a:ext uri="{9D8B030D-6E8A-4147-A177-3AD203B41FA5}">
                      <a16:colId xmlns:a16="http://schemas.microsoft.com/office/drawing/2014/main" val="20005"/>
                    </a:ext>
                  </a:extLst>
                </a:gridCol>
                <a:gridCol w="376293">
                  <a:extLst>
                    <a:ext uri="{9D8B030D-6E8A-4147-A177-3AD203B41FA5}">
                      <a16:colId xmlns:a16="http://schemas.microsoft.com/office/drawing/2014/main" val="20006"/>
                    </a:ext>
                  </a:extLst>
                </a:gridCol>
                <a:gridCol w="347994">
                  <a:extLst>
                    <a:ext uri="{9D8B030D-6E8A-4147-A177-3AD203B41FA5}">
                      <a16:colId xmlns:a16="http://schemas.microsoft.com/office/drawing/2014/main" val="20007"/>
                    </a:ext>
                  </a:extLst>
                </a:gridCol>
                <a:gridCol w="404593">
                  <a:extLst>
                    <a:ext uri="{9D8B030D-6E8A-4147-A177-3AD203B41FA5}">
                      <a16:colId xmlns:a16="http://schemas.microsoft.com/office/drawing/2014/main" val="20008"/>
                    </a:ext>
                  </a:extLst>
                </a:gridCol>
                <a:gridCol w="376293">
                  <a:extLst>
                    <a:ext uri="{9D8B030D-6E8A-4147-A177-3AD203B41FA5}">
                      <a16:colId xmlns:a16="http://schemas.microsoft.com/office/drawing/2014/main" val="20009"/>
                    </a:ext>
                  </a:extLst>
                </a:gridCol>
                <a:gridCol w="376293">
                  <a:extLst>
                    <a:ext uri="{9D8B030D-6E8A-4147-A177-3AD203B41FA5}">
                      <a16:colId xmlns:a16="http://schemas.microsoft.com/office/drawing/2014/main" val="20010"/>
                    </a:ext>
                  </a:extLst>
                </a:gridCol>
                <a:gridCol w="376293">
                  <a:extLst>
                    <a:ext uri="{9D8B030D-6E8A-4147-A177-3AD203B41FA5}">
                      <a16:colId xmlns:a16="http://schemas.microsoft.com/office/drawing/2014/main" val="20011"/>
                    </a:ext>
                  </a:extLst>
                </a:gridCol>
                <a:gridCol w="376293">
                  <a:extLst>
                    <a:ext uri="{9D8B030D-6E8A-4147-A177-3AD203B41FA5}">
                      <a16:colId xmlns:a16="http://schemas.microsoft.com/office/drawing/2014/main" val="20012"/>
                    </a:ext>
                  </a:extLst>
                </a:gridCol>
              </a:tblGrid>
              <a:tr h="255496">
                <a:tc>
                  <a:txBody>
                    <a:bodyPr/>
                    <a:lstStyle/>
                    <a:p>
                      <a:pPr algn="l" fontAlgn="ctr"/>
                      <a:r>
                        <a:rPr lang="en-GB" sz="1000" b="1" i="0" u="none" strike="noStrike" dirty="0">
                          <a:solidFill>
                            <a:schemeClr val="bg1"/>
                          </a:solidFill>
                          <a:effectLst/>
                          <a:latin typeface="+mn-lt"/>
                        </a:rPr>
                        <a:t>Ops Plan</a:t>
                      </a:r>
                    </a:p>
                  </a:txBody>
                  <a:tcPr marL="6350" marR="6350" marT="6350" marB="0" anchor="ctr">
                    <a:solidFill>
                      <a:srgbClr val="4B429B"/>
                    </a:solidFill>
                  </a:tcPr>
                </a:tc>
                <a:tc>
                  <a:txBody>
                    <a:bodyPr/>
                    <a:lstStyle/>
                    <a:p>
                      <a:pPr algn="ctr" fontAlgn="ctr"/>
                      <a:r>
                        <a:rPr lang="en-GB" sz="800" b="1" u="none" strike="noStrike" dirty="0">
                          <a:solidFill>
                            <a:schemeClr val="bg1"/>
                          </a:solidFill>
                          <a:effectLst/>
                          <a:latin typeface="+mn-lt"/>
                        </a:rPr>
                        <a:t>Apr-21</a:t>
                      </a:r>
                      <a:endParaRPr lang="en-GB" sz="800" b="1" i="0" u="none" strike="noStrike" dirty="0">
                        <a:solidFill>
                          <a:schemeClr val="bg1"/>
                        </a:solidFill>
                        <a:effectLst/>
                        <a:latin typeface="+mn-lt"/>
                      </a:endParaRPr>
                    </a:p>
                  </a:txBody>
                  <a:tcPr marL="6350" marR="6350" marT="6350" marB="0" anchor="ctr">
                    <a:solidFill>
                      <a:srgbClr val="4B429B"/>
                    </a:solidFill>
                  </a:tcPr>
                </a:tc>
                <a:tc>
                  <a:txBody>
                    <a:bodyPr/>
                    <a:lstStyle/>
                    <a:p>
                      <a:pPr algn="ctr" fontAlgn="ctr"/>
                      <a:r>
                        <a:rPr lang="en-GB" sz="800" b="1" u="none" strike="noStrike" dirty="0">
                          <a:solidFill>
                            <a:schemeClr val="bg1"/>
                          </a:solidFill>
                          <a:effectLst/>
                          <a:latin typeface="+mn-lt"/>
                        </a:rPr>
                        <a:t>May-21</a:t>
                      </a:r>
                      <a:endParaRPr lang="en-GB" sz="800" b="1" i="0" u="none" strike="noStrike" dirty="0">
                        <a:solidFill>
                          <a:schemeClr val="bg1"/>
                        </a:solidFill>
                        <a:effectLst/>
                        <a:latin typeface="+mn-lt"/>
                      </a:endParaRPr>
                    </a:p>
                  </a:txBody>
                  <a:tcPr marL="6350" marR="6350" marT="6350" marB="0" anchor="ctr">
                    <a:solidFill>
                      <a:srgbClr val="4B429B"/>
                    </a:solidFill>
                  </a:tcPr>
                </a:tc>
                <a:tc>
                  <a:txBody>
                    <a:bodyPr/>
                    <a:lstStyle/>
                    <a:p>
                      <a:pPr algn="ctr" fontAlgn="ctr"/>
                      <a:r>
                        <a:rPr lang="en-GB" sz="800" b="1" u="none" strike="noStrike" dirty="0">
                          <a:solidFill>
                            <a:schemeClr val="bg1"/>
                          </a:solidFill>
                          <a:effectLst/>
                          <a:latin typeface="+mn-lt"/>
                        </a:rPr>
                        <a:t>Jun-21</a:t>
                      </a:r>
                      <a:endParaRPr lang="en-GB" sz="800" b="1" i="0" u="none" strike="noStrike" dirty="0">
                        <a:solidFill>
                          <a:schemeClr val="bg1"/>
                        </a:solidFill>
                        <a:effectLst/>
                        <a:latin typeface="+mn-lt"/>
                      </a:endParaRPr>
                    </a:p>
                  </a:txBody>
                  <a:tcPr marL="6350" marR="6350" marT="6350" marB="0" anchor="ctr">
                    <a:solidFill>
                      <a:srgbClr val="4B429B"/>
                    </a:solidFill>
                  </a:tcPr>
                </a:tc>
                <a:tc>
                  <a:txBody>
                    <a:bodyPr/>
                    <a:lstStyle/>
                    <a:p>
                      <a:pPr algn="ctr" fontAlgn="ctr"/>
                      <a:r>
                        <a:rPr lang="en-GB" sz="800" b="1" u="none" strike="noStrike" dirty="0">
                          <a:solidFill>
                            <a:schemeClr val="bg1"/>
                          </a:solidFill>
                          <a:effectLst/>
                          <a:latin typeface="+mn-lt"/>
                        </a:rPr>
                        <a:t>Jul-21</a:t>
                      </a:r>
                      <a:endParaRPr lang="en-GB" sz="800" b="1" i="0" u="none" strike="noStrike" dirty="0">
                        <a:solidFill>
                          <a:schemeClr val="bg1"/>
                        </a:solidFill>
                        <a:effectLst/>
                        <a:latin typeface="+mn-lt"/>
                      </a:endParaRPr>
                    </a:p>
                  </a:txBody>
                  <a:tcPr marL="6350" marR="6350" marT="6350" marB="0" anchor="ctr">
                    <a:solidFill>
                      <a:srgbClr val="4B429B"/>
                    </a:solidFill>
                  </a:tcPr>
                </a:tc>
                <a:tc>
                  <a:txBody>
                    <a:bodyPr/>
                    <a:lstStyle/>
                    <a:p>
                      <a:pPr algn="ctr" fontAlgn="ctr"/>
                      <a:r>
                        <a:rPr lang="en-GB" sz="800" b="1" u="none" strike="noStrike" dirty="0">
                          <a:solidFill>
                            <a:schemeClr val="bg1"/>
                          </a:solidFill>
                          <a:effectLst/>
                          <a:latin typeface="+mn-lt"/>
                        </a:rPr>
                        <a:t>Aug-21</a:t>
                      </a:r>
                      <a:endParaRPr lang="en-GB" sz="800" b="1" i="0" u="none" strike="noStrike" dirty="0">
                        <a:solidFill>
                          <a:schemeClr val="bg1"/>
                        </a:solidFill>
                        <a:effectLst/>
                        <a:latin typeface="+mn-lt"/>
                      </a:endParaRPr>
                    </a:p>
                  </a:txBody>
                  <a:tcPr marL="6350" marR="6350" marT="6350" marB="0" anchor="ctr">
                    <a:solidFill>
                      <a:srgbClr val="4B429B"/>
                    </a:solidFill>
                  </a:tcPr>
                </a:tc>
                <a:tc>
                  <a:txBody>
                    <a:bodyPr/>
                    <a:lstStyle/>
                    <a:p>
                      <a:pPr algn="ctr" fontAlgn="ctr"/>
                      <a:r>
                        <a:rPr lang="en-GB" sz="800" b="1" u="none" strike="noStrike" dirty="0">
                          <a:solidFill>
                            <a:schemeClr val="bg1"/>
                          </a:solidFill>
                          <a:effectLst/>
                          <a:latin typeface="+mn-lt"/>
                        </a:rPr>
                        <a:t>Sep-21</a:t>
                      </a:r>
                      <a:endParaRPr lang="en-GB" sz="800" b="1" i="0" u="none" strike="noStrike" dirty="0">
                        <a:solidFill>
                          <a:schemeClr val="bg1"/>
                        </a:solidFill>
                        <a:effectLst/>
                        <a:latin typeface="+mn-lt"/>
                      </a:endParaRPr>
                    </a:p>
                  </a:txBody>
                  <a:tcPr marL="6350" marR="6350" marT="6350" marB="0" anchor="ctr">
                    <a:solidFill>
                      <a:srgbClr val="4B429B"/>
                    </a:solidFill>
                  </a:tcPr>
                </a:tc>
                <a:tc>
                  <a:txBody>
                    <a:bodyPr/>
                    <a:lstStyle/>
                    <a:p>
                      <a:pPr algn="ctr" fontAlgn="ctr"/>
                      <a:r>
                        <a:rPr lang="en-GB" sz="800" b="1" u="none" strike="noStrike" dirty="0">
                          <a:solidFill>
                            <a:schemeClr val="bg1"/>
                          </a:solidFill>
                          <a:effectLst/>
                          <a:latin typeface="+mn-lt"/>
                        </a:rPr>
                        <a:t>Oct-21</a:t>
                      </a:r>
                      <a:endParaRPr lang="en-GB" sz="800" b="1" i="0" u="none" strike="noStrike" dirty="0">
                        <a:solidFill>
                          <a:schemeClr val="bg1"/>
                        </a:solidFill>
                        <a:effectLst/>
                        <a:latin typeface="+mn-lt"/>
                      </a:endParaRPr>
                    </a:p>
                  </a:txBody>
                  <a:tcPr marL="6350" marR="6350" marT="6350" marB="0" anchor="ctr">
                    <a:solidFill>
                      <a:srgbClr val="4B429B"/>
                    </a:solidFill>
                  </a:tcPr>
                </a:tc>
                <a:tc>
                  <a:txBody>
                    <a:bodyPr/>
                    <a:lstStyle/>
                    <a:p>
                      <a:pPr algn="ctr" fontAlgn="ctr"/>
                      <a:r>
                        <a:rPr lang="en-GB" sz="800" b="1" u="none" strike="noStrike" dirty="0">
                          <a:solidFill>
                            <a:schemeClr val="bg1"/>
                          </a:solidFill>
                          <a:effectLst/>
                          <a:latin typeface="+mn-lt"/>
                        </a:rPr>
                        <a:t>Nov-21</a:t>
                      </a:r>
                      <a:endParaRPr lang="en-GB" sz="800" b="1" i="0" u="none" strike="noStrike" dirty="0">
                        <a:solidFill>
                          <a:schemeClr val="bg1"/>
                        </a:solidFill>
                        <a:effectLst/>
                        <a:latin typeface="+mn-lt"/>
                      </a:endParaRPr>
                    </a:p>
                  </a:txBody>
                  <a:tcPr marL="6350" marR="6350" marT="6350" marB="0" anchor="ctr">
                    <a:solidFill>
                      <a:srgbClr val="4B429B"/>
                    </a:solidFill>
                  </a:tcPr>
                </a:tc>
                <a:tc>
                  <a:txBody>
                    <a:bodyPr/>
                    <a:lstStyle/>
                    <a:p>
                      <a:pPr algn="ctr" fontAlgn="ctr"/>
                      <a:r>
                        <a:rPr lang="en-GB" sz="800" b="1" u="none" strike="noStrike" dirty="0">
                          <a:solidFill>
                            <a:schemeClr val="bg1"/>
                          </a:solidFill>
                          <a:effectLst/>
                          <a:latin typeface="+mn-lt"/>
                        </a:rPr>
                        <a:t>Dec-21</a:t>
                      </a:r>
                      <a:endParaRPr lang="en-GB" sz="800" b="1" i="0" u="none" strike="noStrike" dirty="0">
                        <a:solidFill>
                          <a:schemeClr val="bg1"/>
                        </a:solidFill>
                        <a:effectLst/>
                        <a:latin typeface="+mn-lt"/>
                      </a:endParaRPr>
                    </a:p>
                  </a:txBody>
                  <a:tcPr marL="6350" marR="6350" marT="6350" marB="0" anchor="ctr">
                    <a:solidFill>
                      <a:srgbClr val="4B429B"/>
                    </a:solidFill>
                  </a:tcPr>
                </a:tc>
                <a:tc>
                  <a:txBody>
                    <a:bodyPr/>
                    <a:lstStyle/>
                    <a:p>
                      <a:pPr algn="ctr" fontAlgn="ctr"/>
                      <a:r>
                        <a:rPr lang="en-GB" sz="800" b="1" u="none" strike="noStrike" dirty="0">
                          <a:solidFill>
                            <a:schemeClr val="bg1"/>
                          </a:solidFill>
                          <a:effectLst/>
                          <a:latin typeface="+mn-lt"/>
                        </a:rPr>
                        <a:t>Jan-22</a:t>
                      </a:r>
                      <a:endParaRPr lang="en-GB" sz="800" b="1" i="0" u="none" strike="noStrike" dirty="0">
                        <a:solidFill>
                          <a:schemeClr val="bg1"/>
                        </a:solidFill>
                        <a:effectLst/>
                        <a:latin typeface="+mn-lt"/>
                      </a:endParaRPr>
                    </a:p>
                  </a:txBody>
                  <a:tcPr marL="6350" marR="6350" marT="6350" marB="0" anchor="ctr">
                    <a:solidFill>
                      <a:srgbClr val="4B429B"/>
                    </a:solidFill>
                  </a:tcPr>
                </a:tc>
                <a:tc>
                  <a:txBody>
                    <a:bodyPr/>
                    <a:lstStyle/>
                    <a:p>
                      <a:pPr algn="ctr" fontAlgn="ctr"/>
                      <a:r>
                        <a:rPr lang="en-GB" sz="800" b="1" u="none" strike="noStrike" dirty="0">
                          <a:solidFill>
                            <a:schemeClr val="bg1"/>
                          </a:solidFill>
                          <a:effectLst/>
                          <a:latin typeface="+mn-lt"/>
                        </a:rPr>
                        <a:t>Feb-22</a:t>
                      </a:r>
                      <a:endParaRPr lang="en-GB" sz="800" b="1" i="0" u="none" strike="noStrike" dirty="0">
                        <a:solidFill>
                          <a:schemeClr val="bg1"/>
                        </a:solidFill>
                        <a:effectLst/>
                        <a:latin typeface="+mn-lt"/>
                      </a:endParaRPr>
                    </a:p>
                  </a:txBody>
                  <a:tcPr marL="6350" marR="6350" marT="6350" marB="0" anchor="ctr">
                    <a:solidFill>
                      <a:srgbClr val="4B429B"/>
                    </a:solidFill>
                  </a:tcPr>
                </a:tc>
                <a:tc>
                  <a:txBody>
                    <a:bodyPr/>
                    <a:lstStyle/>
                    <a:p>
                      <a:pPr algn="ctr" fontAlgn="ctr"/>
                      <a:r>
                        <a:rPr lang="en-GB" sz="800" b="1" u="none" strike="noStrike" dirty="0">
                          <a:solidFill>
                            <a:schemeClr val="bg1"/>
                          </a:solidFill>
                          <a:effectLst/>
                          <a:latin typeface="+mn-lt"/>
                        </a:rPr>
                        <a:t>Mar-22</a:t>
                      </a:r>
                      <a:endParaRPr lang="en-GB" sz="800" b="1" i="0" u="none" strike="noStrike" dirty="0">
                        <a:solidFill>
                          <a:schemeClr val="bg1"/>
                        </a:solidFill>
                        <a:effectLst/>
                        <a:latin typeface="+mn-lt"/>
                      </a:endParaRPr>
                    </a:p>
                  </a:txBody>
                  <a:tcPr marL="6350" marR="6350" marT="6350" marB="0" anchor="ctr">
                    <a:solidFill>
                      <a:srgbClr val="4B429B"/>
                    </a:solidFill>
                  </a:tcPr>
                </a:tc>
                <a:extLst>
                  <a:ext uri="{0D108BD9-81ED-4DB2-BD59-A6C34878D82A}">
                    <a16:rowId xmlns:a16="http://schemas.microsoft.com/office/drawing/2014/main" val="10000"/>
                  </a:ext>
                </a:extLst>
              </a:tr>
              <a:tr h="255496">
                <a:tc>
                  <a:txBody>
                    <a:bodyPr/>
                    <a:lstStyle/>
                    <a:p>
                      <a:pPr algn="l" fontAlgn="ctr"/>
                      <a:r>
                        <a:rPr lang="en-GB" sz="800" u="none" strike="noStrike" dirty="0">
                          <a:effectLst/>
                          <a:latin typeface="+mn-lt"/>
                        </a:rPr>
                        <a:t>Total 52ww Plan</a:t>
                      </a:r>
                      <a:endParaRPr lang="en-GB" sz="800" b="0" i="0" u="none" strike="noStrike" dirty="0">
                        <a:solidFill>
                          <a:srgbClr val="000000"/>
                        </a:solidFill>
                        <a:effectLst/>
                        <a:latin typeface="+mn-lt"/>
                      </a:endParaRPr>
                    </a:p>
                  </a:txBody>
                  <a:tcPr marL="6350" marR="6350" marT="6350" marB="0" anchor="ctr"/>
                </a:tc>
                <a:tc>
                  <a:txBody>
                    <a:bodyPr/>
                    <a:lstStyle/>
                    <a:p>
                      <a:pPr algn="r" fontAlgn="ctr"/>
                      <a:r>
                        <a:rPr lang="en-GB" sz="800" u="none" strike="noStrike" dirty="0">
                          <a:effectLst/>
                          <a:latin typeface="+mn-lt"/>
                        </a:rPr>
                        <a:t>2204</a:t>
                      </a:r>
                      <a:endParaRPr lang="en-GB" sz="800" b="0" i="0" u="none" strike="noStrike" dirty="0">
                        <a:solidFill>
                          <a:srgbClr val="000000"/>
                        </a:solidFill>
                        <a:effectLst/>
                        <a:latin typeface="+mn-lt"/>
                      </a:endParaRPr>
                    </a:p>
                  </a:txBody>
                  <a:tcPr marL="6350" marR="6350" marT="6350" marB="0" anchor="ctr"/>
                </a:tc>
                <a:tc>
                  <a:txBody>
                    <a:bodyPr/>
                    <a:lstStyle/>
                    <a:p>
                      <a:pPr algn="r" fontAlgn="ctr"/>
                      <a:r>
                        <a:rPr lang="en-GB" sz="800" u="none" strike="noStrike" dirty="0">
                          <a:effectLst/>
                          <a:latin typeface="+mn-lt"/>
                        </a:rPr>
                        <a:t>1591</a:t>
                      </a:r>
                      <a:endParaRPr lang="en-GB" sz="800" b="0" i="0" u="none" strike="noStrike" dirty="0">
                        <a:solidFill>
                          <a:srgbClr val="000000"/>
                        </a:solidFill>
                        <a:effectLst/>
                        <a:latin typeface="+mn-lt"/>
                      </a:endParaRPr>
                    </a:p>
                  </a:txBody>
                  <a:tcPr marL="6350" marR="6350" marT="6350" marB="0" anchor="ctr"/>
                </a:tc>
                <a:tc>
                  <a:txBody>
                    <a:bodyPr/>
                    <a:lstStyle/>
                    <a:p>
                      <a:pPr algn="r" fontAlgn="ctr"/>
                      <a:r>
                        <a:rPr lang="en-GB" sz="800" u="none" strike="noStrike" dirty="0">
                          <a:effectLst/>
                          <a:latin typeface="+mn-lt"/>
                        </a:rPr>
                        <a:t>1507</a:t>
                      </a:r>
                      <a:endParaRPr lang="en-GB" sz="800" b="0" i="0" u="none" strike="noStrike" dirty="0">
                        <a:solidFill>
                          <a:srgbClr val="000000"/>
                        </a:solidFill>
                        <a:effectLst/>
                        <a:latin typeface="+mn-lt"/>
                      </a:endParaRPr>
                    </a:p>
                  </a:txBody>
                  <a:tcPr marL="6350" marR="6350" marT="6350" marB="0" anchor="ctr"/>
                </a:tc>
                <a:tc>
                  <a:txBody>
                    <a:bodyPr/>
                    <a:lstStyle/>
                    <a:p>
                      <a:pPr algn="r" fontAlgn="ctr"/>
                      <a:r>
                        <a:rPr lang="en-GB" sz="800" u="none" strike="noStrike" dirty="0">
                          <a:effectLst/>
                          <a:latin typeface="+mn-lt"/>
                        </a:rPr>
                        <a:t>1431</a:t>
                      </a:r>
                      <a:endParaRPr lang="en-GB" sz="800" b="0" i="0" u="none" strike="noStrike" dirty="0">
                        <a:solidFill>
                          <a:srgbClr val="000000"/>
                        </a:solidFill>
                        <a:effectLst/>
                        <a:latin typeface="+mn-lt"/>
                      </a:endParaRPr>
                    </a:p>
                  </a:txBody>
                  <a:tcPr marL="6350" marR="6350" marT="6350" marB="0" anchor="ctr"/>
                </a:tc>
                <a:tc>
                  <a:txBody>
                    <a:bodyPr/>
                    <a:lstStyle/>
                    <a:p>
                      <a:pPr algn="r" fontAlgn="ctr"/>
                      <a:r>
                        <a:rPr lang="en-GB" sz="800" u="none" strike="noStrike" dirty="0">
                          <a:effectLst/>
                          <a:latin typeface="+mn-lt"/>
                        </a:rPr>
                        <a:t>1171</a:t>
                      </a:r>
                      <a:endParaRPr lang="en-GB" sz="800" b="0" i="0" u="none" strike="noStrike" dirty="0">
                        <a:solidFill>
                          <a:srgbClr val="000000"/>
                        </a:solidFill>
                        <a:effectLst/>
                        <a:latin typeface="+mn-lt"/>
                      </a:endParaRPr>
                    </a:p>
                  </a:txBody>
                  <a:tcPr marL="6350" marR="6350" marT="6350" marB="0" anchor="ctr"/>
                </a:tc>
                <a:tc>
                  <a:txBody>
                    <a:bodyPr/>
                    <a:lstStyle/>
                    <a:p>
                      <a:pPr algn="r" fontAlgn="ctr"/>
                      <a:r>
                        <a:rPr lang="en-GB" sz="800" u="none" strike="noStrike" dirty="0">
                          <a:effectLst/>
                          <a:latin typeface="+mn-lt"/>
                        </a:rPr>
                        <a:t>1029</a:t>
                      </a:r>
                      <a:endParaRPr lang="en-GB" sz="800" b="0" i="0" u="none" strike="noStrike" dirty="0">
                        <a:solidFill>
                          <a:srgbClr val="000000"/>
                        </a:solidFill>
                        <a:effectLst/>
                        <a:latin typeface="+mn-lt"/>
                      </a:endParaRPr>
                    </a:p>
                  </a:txBody>
                  <a:tcPr marL="6350" marR="6350" marT="6350" marB="0" anchor="ctr"/>
                </a:tc>
                <a:tc>
                  <a:txBody>
                    <a:bodyPr/>
                    <a:lstStyle/>
                    <a:p>
                      <a:pPr algn="r" fontAlgn="ctr"/>
                      <a:r>
                        <a:rPr lang="en-GB" sz="800" u="none" strike="noStrike" dirty="0">
                          <a:effectLst/>
                          <a:latin typeface="+mn-lt"/>
                        </a:rPr>
                        <a:t>900</a:t>
                      </a:r>
                      <a:endParaRPr lang="en-GB" sz="800" b="0" i="0" u="none" strike="noStrike" dirty="0">
                        <a:solidFill>
                          <a:srgbClr val="000000"/>
                        </a:solidFill>
                        <a:effectLst/>
                        <a:latin typeface="+mn-lt"/>
                      </a:endParaRPr>
                    </a:p>
                  </a:txBody>
                  <a:tcPr marL="6350" marR="6350" marT="6350" marB="0" anchor="ctr"/>
                </a:tc>
                <a:tc>
                  <a:txBody>
                    <a:bodyPr/>
                    <a:lstStyle/>
                    <a:p>
                      <a:pPr algn="r" fontAlgn="ctr"/>
                      <a:r>
                        <a:rPr lang="en-GB" sz="800" u="none" strike="noStrike" dirty="0">
                          <a:effectLst/>
                          <a:latin typeface="+mn-lt"/>
                        </a:rPr>
                        <a:t>800</a:t>
                      </a:r>
                      <a:endParaRPr lang="en-GB" sz="800" b="0" i="0" u="none" strike="noStrike" dirty="0">
                        <a:solidFill>
                          <a:srgbClr val="000000"/>
                        </a:solidFill>
                        <a:effectLst/>
                        <a:latin typeface="+mn-lt"/>
                      </a:endParaRPr>
                    </a:p>
                  </a:txBody>
                  <a:tcPr marL="6350" marR="6350" marT="6350" marB="0" anchor="ctr"/>
                </a:tc>
                <a:tc>
                  <a:txBody>
                    <a:bodyPr/>
                    <a:lstStyle/>
                    <a:p>
                      <a:pPr algn="r" fontAlgn="ctr"/>
                      <a:r>
                        <a:rPr lang="en-GB" sz="800" u="none" strike="noStrike">
                          <a:effectLst/>
                          <a:latin typeface="+mn-lt"/>
                        </a:rPr>
                        <a:t>700</a:t>
                      </a:r>
                      <a:endParaRPr lang="en-GB" sz="800" b="0" i="0" u="none" strike="noStrike">
                        <a:solidFill>
                          <a:srgbClr val="000000"/>
                        </a:solidFill>
                        <a:effectLst/>
                        <a:latin typeface="+mn-lt"/>
                      </a:endParaRPr>
                    </a:p>
                  </a:txBody>
                  <a:tcPr marL="6350" marR="6350" marT="6350" marB="0" anchor="ctr"/>
                </a:tc>
                <a:tc>
                  <a:txBody>
                    <a:bodyPr/>
                    <a:lstStyle/>
                    <a:p>
                      <a:pPr algn="r" fontAlgn="ctr"/>
                      <a:r>
                        <a:rPr lang="en-GB" sz="800" u="none" strike="noStrike">
                          <a:effectLst/>
                          <a:latin typeface="+mn-lt"/>
                        </a:rPr>
                        <a:t>600</a:t>
                      </a:r>
                      <a:endParaRPr lang="en-GB" sz="800" b="0" i="0" u="none" strike="noStrike">
                        <a:solidFill>
                          <a:srgbClr val="000000"/>
                        </a:solidFill>
                        <a:effectLst/>
                        <a:latin typeface="+mn-lt"/>
                      </a:endParaRPr>
                    </a:p>
                  </a:txBody>
                  <a:tcPr marL="6350" marR="6350" marT="6350" marB="0" anchor="ctr"/>
                </a:tc>
                <a:tc>
                  <a:txBody>
                    <a:bodyPr/>
                    <a:lstStyle/>
                    <a:p>
                      <a:pPr algn="r" fontAlgn="ctr"/>
                      <a:r>
                        <a:rPr lang="en-GB" sz="800" u="none" strike="noStrike" dirty="0">
                          <a:effectLst/>
                          <a:latin typeface="+mn-lt"/>
                        </a:rPr>
                        <a:t>500</a:t>
                      </a:r>
                      <a:endParaRPr lang="en-GB" sz="800" b="0" i="0" u="none" strike="noStrike" dirty="0">
                        <a:solidFill>
                          <a:srgbClr val="000000"/>
                        </a:solidFill>
                        <a:effectLst/>
                        <a:latin typeface="+mn-lt"/>
                      </a:endParaRPr>
                    </a:p>
                  </a:txBody>
                  <a:tcPr marL="6350" marR="6350" marT="6350" marB="0" anchor="ctr"/>
                </a:tc>
                <a:tc>
                  <a:txBody>
                    <a:bodyPr/>
                    <a:lstStyle/>
                    <a:p>
                      <a:pPr algn="r" fontAlgn="ctr"/>
                      <a:r>
                        <a:rPr lang="en-GB" sz="800" u="none" strike="noStrike">
                          <a:effectLst/>
                          <a:latin typeface="+mn-lt"/>
                        </a:rPr>
                        <a:t>285</a:t>
                      </a:r>
                      <a:endParaRPr lang="en-GB" sz="800" b="0" i="0" u="none" strike="noStrike">
                        <a:solidFill>
                          <a:srgbClr val="000000"/>
                        </a:solidFill>
                        <a:effectLst/>
                        <a:latin typeface="+mn-lt"/>
                      </a:endParaRPr>
                    </a:p>
                  </a:txBody>
                  <a:tcPr marL="6350" marR="6350" marT="6350" marB="0" anchor="ctr"/>
                </a:tc>
                <a:extLst>
                  <a:ext uri="{0D108BD9-81ED-4DB2-BD59-A6C34878D82A}">
                    <a16:rowId xmlns:a16="http://schemas.microsoft.com/office/drawing/2014/main" val="10001"/>
                  </a:ext>
                </a:extLst>
              </a:tr>
              <a:tr h="499069">
                <a:tc>
                  <a:txBody>
                    <a:bodyPr/>
                    <a:lstStyle/>
                    <a:p>
                      <a:pPr algn="l" fontAlgn="ctr"/>
                      <a:r>
                        <a:rPr lang="en-GB" sz="800" u="none" strike="noStrike" dirty="0">
                          <a:effectLst/>
                          <a:latin typeface="+mn-lt"/>
                        </a:rPr>
                        <a:t>Total 52ww Actual</a:t>
                      </a:r>
                      <a:endParaRPr lang="en-GB" sz="800" b="0" i="0" u="none" strike="noStrike" dirty="0">
                        <a:solidFill>
                          <a:srgbClr val="000000"/>
                        </a:solidFill>
                        <a:effectLst/>
                        <a:latin typeface="+mn-lt"/>
                      </a:endParaRPr>
                    </a:p>
                    <a:p>
                      <a:pPr algn="l" fontAlgn="ctr"/>
                      <a:endParaRPr lang="en-GB" sz="800" b="0" i="0" u="none" strike="noStrike" dirty="0">
                        <a:solidFill>
                          <a:srgbClr val="000000"/>
                        </a:solidFill>
                        <a:effectLst/>
                        <a:latin typeface="+mn-lt"/>
                      </a:endParaRPr>
                    </a:p>
                  </a:txBody>
                  <a:tcPr marL="6350" marR="6350" marT="6350" marB="0" anchor="ctr"/>
                </a:tc>
                <a:tc>
                  <a:txBody>
                    <a:bodyPr/>
                    <a:lstStyle/>
                    <a:p>
                      <a:pPr algn="r" fontAlgn="ctr"/>
                      <a:r>
                        <a:rPr lang="en-GB" sz="800" u="none" strike="noStrike">
                          <a:effectLst/>
                          <a:latin typeface="+mn-lt"/>
                        </a:rPr>
                        <a:t>1609</a:t>
                      </a:r>
                      <a:endParaRPr lang="en-GB" sz="800" b="0" i="0" u="none" strike="noStrike">
                        <a:solidFill>
                          <a:srgbClr val="000000"/>
                        </a:solidFill>
                        <a:effectLst/>
                        <a:latin typeface="+mn-lt"/>
                      </a:endParaRPr>
                    </a:p>
                  </a:txBody>
                  <a:tcPr marL="6350" marR="6350" marT="6350" marB="0" anchor="ctr"/>
                </a:tc>
                <a:tc>
                  <a:txBody>
                    <a:bodyPr/>
                    <a:lstStyle/>
                    <a:p>
                      <a:pPr algn="r" fontAlgn="ctr"/>
                      <a:r>
                        <a:rPr lang="en-GB" sz="800" u="none" strike="noStrike" dirty="0">
                          <a:effectLst/>
                          <a:latin typeface="+mn-lt"/>
                        </a:rPr>
                        <a:t>1180</a:t>
                      </a:r>
                      <a:endParaRPr lang="en-GB" sz="800" b="0" i="0" u="none" strike="noStrike" dirty="0">
                        <a:solidFill>
                          <a:srgbClr val="000000"/>
                        </a:solidFill>
                        <a:effectLst/>
                        <a:latin typeface="+mn-lt"/>
                      </a:endParaRPr>
                    </a:p>
                  </a:txBody>
                  <a:tcPr marL="6350" marR="6350" marT="6350" marB="0" anchor="ctr"/>
                </a:tc>
                <a:tc>
                  <a:txBody>
                    <a:bodyPr/>
                    <a:lstStyle/>
                    <a:p>
                      <a:pPr algn="r" fontAlgn="ctr"/>
                      <a:r>
                        <a:rPr lang="en-GB" sz="800" u="none" strike="noStrike" dirty="0">
                          <a:effectLst/>
                          <a:latin typeface="+mn-lt"/>
                        </a:rPr>
                        <a:t>912</a:t>
                      </a:r>
                      <a:endParaRPr lang="en-GB" sz="800" b="0" i="0" u="none" strike="noStrike" dirty="0">
                        <a:solidFill>
                          <a:srgbClr val="000000"/>
                        </a:solidFill>
                        <a:effectLst/>
                        <a:latin typeface="+mn-lt"/>
                      </a:endParaRPr>
                    </a:p>
                  </a:txBody>
                  <a:tcPr marL="6350" marR="6350" marT="6350" marB="0" anchor="ctr"/>
                </a:tc>
                <a:tc>
                  <a:txBody>
                    <a:bodyPr/>
                    <a:lstStyle/>
                    <a:p>
                      <a:pPr algn="r" fontAlgn="ctr"/>
                      <a:r>
                        <a:rPr lang="en-GB" sz="800" u="none" strike="noStrike" dirty="0">
                          <a:effectLst/>
                          <a:latin typeface="+mn-lt"/>
                        </a:rPr>
                        <a:t>846</a:t>
                      </a:r>
                      <a:endParaRPr lang="en-GB" sz="800" b="0" i="0" u="none" strike="noStrike" dirty="0">
                        <a:solidFill>
                          <a:srgbClr val="000000"/>
                        </a:solidFill>
                        <a:effectLst/>
                        <a:latin typeface="+mn-lt"/>
                      </a:endParaRPr>
                    </a:p>
                  </a:txBody>
                  <a:tcPr marL="6350" marR="6350" marT="6350" marB="0" anchor="ctr"/>
                </a:tc>
                <a:tc>
                  <a:txBody>
                    <a:bodyPr/>
                    <a:lstStyle/>
                    <a:p>
                      <a:pPr algn="r" fontAlgn="ctr"/>
                      <a:r>
                        <a:rPr lang="en-GB" sz="800" u="none" strike="noStrike" dirty="0">
                          <a:effectLst/>
                          <a:latin typeface="+mn-lt"/>
                        </a:rPr>
                        <a:t>843</a:t>
                      </a:r>
                      <a:endParaRPr lang="en-GB" sz="800" b="0" i="0" u="none" strike="noStrike" dirty="0">
                        <a:solidFill>
                          <a:srgbClr val="000000"/>
                        </a:solidFill>
                        <a:effectLst/>
                        <a:latin typeface="+mn-lt"/>
                      </a:endParaRPr>
                    </a:p>
                  </a:txBody>
                  <a:tcPr marL="6350" marR="6350" marT="6350" marB="0" anchor="ctr"/>
                </a:tc>
                <a:tc>
                  <a:txBody>
                    <a:bodyPr/>
                    <a:lstStyle/>
                    <a:p>
                      <a:pPr algn="r" fontAlgn="ctr"/>
                      <a:r>
                        <a:rPr lang="en-GB" sz="800" u="none" strike="noStrike" dirty="0">
                          <a:effectLst/>
                          <a:latin typeface="+mn-lt"/>
                        </a:rPr>
                        <a:t>662</a:t>
                      </a:r>
                      <a:endParaRPr lang="en-GB" sz="800" b="0" i="0" u="none" strike="noStrike" dirty="0">
                        <a:solidFill>
                          <a:srgbClr val="000000"/>
                        </a:solidFill>
                        <a:effectLst/>
                        <a:latin typeface="+mn-lt"/>
                      </a:endParaRPr>
                    </a:p>
                  </a:txBody>
                  <a:tcPr marL="6350" marR="6350" marT="6350" marB="0" anchor="ctr"/>
                </a:tc>
                <a:tc>
                  <a:txBody>
                    <a:bodyPr/>
                    <a:lstStyle/>
                    <a:p>
                      <a:pPr algn="r" fontAlgn="ctr"/>
                      <a:r>
                        <a:rPr lang="en-GB" sz="800" u="none" strike="noStrike" dirty="0">
                          <a:effectLst/>
                          <a:latin typeface="+mn-lt"/>
                        </a:rPr>
                        <a:t>675</a:t>
                      </a:r>
                      <a:endParaRPr lang="en-GB" sz="800" b="0" i="0" u="none" strike="noStrike" dirty="0">
                        <a:solidFill>
                          <a:srgbClr val="000000"/>
                        </a:solidFill>
                        <a:effectLst/>
                        <a:latin typeface="+mn-lt"/>
                      </a:endParaRPr>
                    </a:p>
                  </a:txBody>
                  <a:tcPr marL="6350" marR="6350" marT="6350" marB="0" anchor="ctr"/>
                </a:tc>
                <a:tc>
                  <a:txBody>
                    <a:bodyPr/>
                    <a:lstStyle/>
                    <a:p>
                      <a:pPr algn="r" fontAlgn="ctr"/>
                      <a:r>
                        <a:rPr lang="en-GB" sz="800" b="0" i="0" u="none" strike="noStrike" dirty="0">
                          <a:solidFill>
                            <a:srgbClr val="000000"/>
                          </a:solidFill>
                          <a:effectLst/>
                          <a:latin typeface="+mn-lt"/>
                        </a:rPr>
                        <a:t>597</a:t>
                      </a:r>
                    </a:p>
                  </a:txBody>
                  <a:tcPr marL="6350" marR="6350" marT="6350" marB="0" anchor="ctr"/>
                </a:tc>
                <a:tc>
                  <a:txBody>
                    <a:bodyPr/>
                    <a:lstStyle/>
                    <a:p>
                      <a:pPr algn="r" fontAlgn="ctr"/>
                      <a:r>
                        <a:rPr lang="en-GB" sz="800" u="none" strike="noStrike" dirty="0">
                          <a:solidFill>
                            <a:schemeClr val="tx1"/>
                          </a:solidFill>
                          <a:effectLst/>
                          <a:latin typeface="+mn-lt"/>
                        </a:rPr>
                        <a:t>563 </a:t>
                      </a:r>
                      <a:endParaRPr lang="en-GB" sz="800" b="0" i="0" u="none" strike="noStrike" dirty="0">
                        <a:solidFill>
                          <a:schemeClr val="tx1"/>
                        </a:solidFill>
                        <a:effectLst/>
                        <a:latin typeface="+mn-lt"/>
                      </a:endParaRPr>
                    </a:p>
                  </a:txBody>
                  <a:tcPr marL="6350" marR="6350" marT="6350" marB="0" anchor="ctr"/>
                </a:tc>
                <a:tc>
                  <a:txBody>
                    <a:bodyPr/>
                    <a:lstStyle/>
                    <a:p>
                      <a:pPr algn="r" fontAlgn="ctr"/>
                      <a:r>
                        <a:rPr lang="en-GB" sz="800" u="none" strike="noStrike" dirty="0">
                          <a:solidFill>
                            <a:srgbClr val="FF0000"/>
                          </a:solidFill>
                          <a:effectLst/>
                          <a:latin typeface="+mn-lt"/>
                        </a:rPr>
                        <a:t>499 </a:t>
                      </a:r>
                      <a:r>
                        <a:rPr lang="en-GB" sz="600" u="none" strike="noStrike" dirty="0">
                          <a:solidFill>
                            <a:srgbClr val="FF0000"/>
                          </a:solidFill>
                          <a:effectLst/>
                          <a:latin typeface="+mn-lt"/>
                        </a:rPr>
                        <a:t>Provisional  </a:t>
                      </a:r>
                      <a:endParaRPr lang="en-GB" sz="800" b="0" i="0" u="none" strike="noStrike" dirty="0">
                        <a:solidFill>
                          <a:srgbClr val="FF0000"/>
                        </a:solidFill>
                        <a:effectLst/>
                        <a:latin typeface="+mn-lt"/>
                      </a:endParaRPr>
                    </a:p>
                  </a:txBody>
                  <a:tcPr marL="6350" marR="6350" marT="6350" marB="0" anchor="ctr"/>
                </a:tc>
                <a:tc>
                  <a:txBody>
                    <a:bodyPr/>
                    <a:lstStyle/>
                    <a:p>
                      <a:pPr algn="r" fontAlgn="ctr"/>
                      <a:r>
                        <a:rPr lang="en-GB" sz="800" u="none" strike="noStrike" dirty="0">
                          <a:effectLst/>
                          <a:latin typeface="+mn-lt"/>
                        </a:rPr>
                        <a:t> </a:t>
                      </a:r>
                      <a:endParaRPr lang="en-GB" sz="800" b="0" i="0" u="none" strike="noStrike" dirty="0">
                        <a:solidFill>
                          <a:srgbClr val="000000"/>
                        </a:solidFill>
                        <a:effectLst/>
                        <a:latin typeface="+mn-lt"/>
                      </a:endParaRPr>
                    </a:p>
                  </a:txBody>
                  <a:tcPr marL="6350" marR="6350" marT="6350" marB="0" anchor="ctr"/>
                </a:tc>
                <a:tc>
                  <a:txBody>
                    <a:bodyPr/>
                    <a:lstStyle/>
                    <a:p>
                      <a:pPr algn="r" fontAlgn="ctr"/>
                      <a:r>
                        <a:rPr lang="en-GB" sz="800" u="none" strike="noStrike" dirty="0">
                          <a:effectLst/>
                          <a:latin typeface="+mn-lt"/>
                        </a:rPr>
                        <a:t> </a:t>
                      </a:r>
                      <a:endParaRPr lang="en-GB" sz="800" b="0" i="0" u="none" strike="noStrike" dirty="0">
                        <a:solidFill>
                          <a:srgbClr val="000000"/>
                        </a:solidFill>
                        <a:effectLst/>
                        <a:latin typeface="+mn-lt"/>
                      </a:endParaRPr>
                    </a:p>
                  </a:txBody>
                  <a:tcPr marL="6350" marR="6350" marT="6350" marB="0" anchor="ctr"/>
                </a:tc>
                <a:extLst>
                  <a:ext uri="{0D108BD9-81ED-4DB2-BD59-A6C34878D82A}">
                    <a16:rowId xmlns:a16="http://schemas.microsoft.com/office/drawing/2014/main" val="10002"/>
                  </a:ext>
                </a:extLst>
              </a:tr>
            </a:tbl>
          </a:graphicData>
        </a:graphic>
      </p:graphicFrame>
      <p:sp>
        <p:nvSpPr>
          <p:cNvPr id="10" name="TextBox 9">
            <a:extLst>
              <a:ext uri="{FF2B5EF4-FFF2-40B4-BE49-F238E27FC236}">
                <a16:creationId xmlns:a16="http://schemas.microsoft.com/office/drawing/2014/main" id="{56104E83-AB0D-40CB-BB1B-61F5C5A72269}"/>
              </a:ext>
            </a:extLst>
          </p:cNvPr>
          <p:cNvSpPr txBox="1"/>
          <p:nvPr/>
        </p:nvSpPr>
        <p:spPr>
          <a:xfrm>
            <a:off x="735349" y="4365104"/>
            <a:ext cx="4248472" cy="276999"/>
          </a:xfrm>
          <a:prstGeom prst="rect">
            <a:avLst/>
          </a:prstGeom>
          <a:noFill/>
        </p:spPr>
        <p:txBody>
          <a:bodyPr wrap="square" rtlCol="0">
            <a:spAutoFit/>
          </a:bodyPr>
          <a:lstStyle/>
          <a:p>
            <a:r>
              <a:rPr lang="en-GB" sz="1200" b="1" dirty="0">
                <a:solidFill>
                  <a:srgbClr val="4B429B"/>
                </a:solidFill>
              </a:rPr>
              <a:t>52 Weeks - Trust validated month end position:</a:t>
            </a:r>
          </a:p>
        </p:txBody>
      </p:sp>
    </p:spTree>
    <p:extLst>
      <p:ext uri="{BB962C8B-B14F-4D97-AF65-F5344CB8AC3E}">
        <p14:creationId xmlns:p14="http://schemas.microsoft.com/office/powerpoint/2010/main" val="2153634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4724400" y="6515819"/>
            <a:ext cx="2743200" cy="365125"/>
          </a:xfrm>
        </p:spPr>
        <p:txBody>
          <a:bodyPr/>
          <a:lstStyle/>
          <a:p>
            <a:fld id="{E76F84FA-B8EB-462F-97BA-032CB76B4E3A}" type="slidenum">
              <a:rPr lang="en-GB" smtClean="0"/>
              <a:t>15</a:t>
            </a:fld>
            <a:endParaRPr lang="en-GB" dirty="0"/>
          </a:p>
        </p:txBody>
      </p:sp>
      <p:sp>
        <p:nvSpPr>
          <p:cNvPr id="4" name="Title 3"/>
          <p:cNvSpPr>
            <a:spLocks noGrp="1"/>
          </p:cNvSpPr>
          <p:nvPr>
            <p:ph type="title"/>
          </p:nvPr>
        </p:nvSpPr>
        <p:spPr>
          <a:xfrm>
            <a:off x="407368" y="509141"/>
            <a:ext cx="11377264" cy="543595"/>
          </a:xfrm>
        </p:spPr>
        <p:txBody>
          <a:bodyPr>
            <a:normAutofit fontScale="90000"/>
          </a:bodyPr>
          <a:lstStyle/>
          <a:p>
            <a:r>
              <a:rPr lang="en-GB" sz="3100" dirty="0"/>
              <a:t>Hospital services: National Performance Summary – Planned Care</a:t>
            </a:r>
            <a:br>
              <a:rPr lang="en-GB" dirty="0"/>
            </a:br>
            <a:r>
              <a:rPr lang="en-GB" sz="1300" dirty="0"/>
              <a:t>Data source: Model Hospital. LNWHT is the arrow</a:t>
            </a:r>
            <a:br>
              <a:rPr lang="en-GB" sz="1300" dirty="0"/>
            </a:br>
            <a:r>
              <a:rPr lang="en-GB" sz="1300" dirty="0"/>
              <a:t>Summary: </a:t>
            </a:r>
            <a:br>
              <a:rPr lang="en-GB" sz="1300" dirty="0"/>
            </a:br>
            <a:r>
              <a:rPr lang="en-GB" sz="1300" dirty="0"/>
              <a:t> - LNWHT is in the top quartile for 18 Weeks Referral to Treatment and for 6 week diagnostic waits performance. </a:t>
            </a:r>
            <a:br>
              <a:rPr lang="en-GB" sz="1300" dirty="0"/>
            </a:br>
            <a:r>
              <a:rPr lang="en-GB" sz="1300" dirty="0"/>
              <a:t> - LNWHT is in the second highest quartile for total number of patients waiting more that 52 weeks (this is total patients and not weighted by size of Trust waiting lists)</a:t>
            </a:r>
            <a:br>
              <a:rPr lang="en-GB" dirty="0"/>
            </a:br>
            <a:endParaRPr lang="en-GB" dirty="0"/>
          </a:p>
        </p:txBody>
      </p:sp>
      <p:sp>
        <p:nvSpPr>
          <p:cNvPr id="14" name="Rectangle 13">
            <a:extLst>
              <a:ext uri="{FF2B5EF4-FFF2-40B4-BE49-F238E27FC236}">
                <a16:creationId xmlns:a16="http://schemas.microsoft.com/office/drawing/2014/main" id="{ABE42525-04E9-4ED3-BC7C-D28978A74EE8}"/>
              </a:ext>
            </a:extLst>
          </p:cNvPr>
          <p:cNvSpPr/>
          <p:nvPr/>
        </p:nvSpPr>
        <p:spPr>
          <a:xfrm>
            <a:off x="8760296" y="6145985"/>
            <a:ext cx="3312368" cy="648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a:extLst>
              <a:ext uri="{FF2B5EF4-FFF2-40B4-BE49-F238E27FC236}">
                <a16:creationId xmlns:a16="http://schemas.microsoft.com/office/drawing/2014/main" id="{8167AC4C-A09A-46B1-8778-432141AFF9F9}"/>
              </a:ext>
            </a:extLst>
          </p:cNvPr>
          <p:cNvPicPr>
            <a:picLocks noChangeAspect="1"/>
          </p:cNvPicPr>
          <p:nvPr/>
        </p:nvPicPr>
        <p:blipFill>
          <a:blip r:embed="rId2"/>
          <a:stretch>
            <a:fillRect/>
          </a:stretch>
        </p:blipFill>
        <p:spPr>
          <a:xfrm>
            <a:off x="163830" y="1196752"/>
            <a:ext cx="11864340" cy="5295900"/>
          </a:xfrm>
          <a:prstGeom prst="rect">
            <a:avLst/>
          </a:prstGeom>
        </p:spPr>
      </p:pic>
    </p:spTree>
    <p:extLst>
      <p:ext uri="{BB962C8B-B14F-4D97-AF65-F5344CB8AC3E}">
        <p14:creationId xmlns:p14="http://schemas.microsoft.com/office/powerpoint/2010/main" val="2658187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F9D3296-7500-44F6-9C0D-39C6F3ADB3D5}"/>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76F84FA-B8EB-462F-97BA-032CB76B4E3A}"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Title 4">
            <a:extLst>
              <a:ext uri="{FF2B5EF4-FFF2-40B4-BE49-F238E27FC236}">
                <a16:creationId xmlns:a16="http://schemas.microsoft.com/office/drawing/2014/main" id="{02479FEE-41A0-4EC1-B856-EB9B768AF59A}"/>
              </a:ext>
            </a:extLst>
          </p:cNvPr>
          <p:cNvSpPr>
            <a:spLocks noGrp="1"/>
          </p:cNvSpPr>
          <p:nvPr>
            <p:ph type="title"/>
          </p:nvPr>
        </p:nvSpPr>
        <p:spPr>
          <a:xfrm>
            <a:off x="407368" y="1523326"/>
            <a:ext cx="11377264" cy="2959773"/>
          </a:xfrm>
        </p:spPr>
        <p:txBody>
          <a:bodyPr>
            <a:normAutofit/>
          </a:bodyPr>
          <a:lstStyle/>
          <a:p>
            <a:r>
              <a:rPr lang="en-GB" b="1" dirty="0"/>
              <a:t>Summary and close</a:t>
            </a:r>
            <a:br>
              <a:rPr lang="en-GB" b="1" dirty="0"/>
            </a:br>
            <a:r>
              <a:rPr lang="en-GB" sz="3000" dirty="0"/>
              <a:t>The Health and Care System has now moved into recovery.  This presentation has demonstrated that the need for health and care services as a result of the pandemic is significant.  Progress in addressing these needs is already being made and will remain a central focus of the Harrow partnership.   </a:t>
            </a:r>
            <a:endParaRPr lang="en-GB" sz="3000" b="1" dirty="0"/>
          </a:p>
        </p:txBody>
      </p:sp>
    </p:spTree>
    <p:extLst>
      <p:ext uri="{BB962C8B-B14F-4D97-AF65-F5344CB8AC3E}">
        <p14:creationId xmlns:p14="http://schemas.microsoft.com/office/powerpoint/2010/main" val="1917787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915A836-E7F5-47B4-BE27-DD2A8606B696}"/>
              </a:ext>
            </a:extLst>
          </p:cNvPr>
          <p:cNvSpPr>
            <a:spLocks noGrp="1"/>
          </p:cNvSpPr>
          <p:nvPr>
            <p:ph idx="1"/>
          </p:nvPr>
        </p:nvSpPr>
        <p:spPr/>
        <p:txBody>
          <a:bodyPr>
            <a:normAutofit/>
          </a:bodyPr>
          <a:lstStyle/>
          <a:p>
            <a:r>
              <a:rPr lang="en-GB" sz="1800" dirty="0"/>
              <a:t>The purpose of this presentation is to provide the Harrow Health Overview and Scrutiny Committee with an overview of the COVID recovery programme and management of system pressures in Harrow.</a:t>
            </a:r>
          </a:p>
          <a:p>
            <a:r>
              <a:rPr lang="en-GB" sz="1800" dirty="0"/>
              <a:t>It includes information from all organisations who form the Harrow Health and Care Partnership and details where system pressures are faced and how recovery is being managed.</a:t>
            </a:r>
          </a:p>
          <a:p>
            <a:r>
              <a:rPr lang="en-GB" sz="1800" dirty="0"/>
              <a:t>The Harrow Health and Care Executive meet weekly and come together to both collaboratively plan recovery efforts and work to manage system pressures, with the health, wellbeing and experience of Harrow residents at the fore.</a:t>
            </a:r>
          </a:p>
        </p:txBody>
      </p:sp>
      <p:sp>
        <p:nvSpPr>
          <p:cNvPr id="3" name="Slide Number Placeholder 2">
            <a:extLst>
              <a:ext uri="{FF2B5EF4-FFF2-40B4-BE49-F238E27FC236}">
                <a16:creationId xmlns:a16="http://schemas.microsoft.com/office/drawing/2014/main" id="{C3658F15-A4DA-45B2-AC43-380942BD75E3}"/>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76F84FA-B8EB-462F-97BA-032CB76B4E3A}"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29BC2180-70B6-44C4-842F-E1E2E4D9FA43}"/>
              </a:ext>
            </a:extLst>
          </p:cNvPr>
          <p:cNvSpPr>
            <a:spLocks noGrp="1"/>
          </p:cNvSpPr>
          <p:nvPr>
            <p:ph type="title"/>
          </p:nvPr>
        </p:nvSpPr>
        <p:spPr/>
        <p:txBody>
          <a:bodyPr>
            <a:normAutofit fontScale="90000"/>
          </a:bodyPr>
          <a:lstStyle/>
          <a:p>
            <a:r>
              <a:rPr lang="en-GB" dirty="0"/>
              <a:t>Overview</a:t>
            </a:r>
          </a:p>
        </p:txBody>
      </p:sp>
    </p:spTree>
    <p:extLst>
      <p:ext uri="{BB962C8B-B14F-4D97-AF65-F5344CB8AC3E}">
        <p14:creationId xmlns:p14="http://schemas.microsoft.com/office/powerpoint/2010/main" val="2534353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C16DA76-133C-4A48-B6AC-C42112607FF5}"/>
              </a:ext>
            </a:extLst>
          </p:cNvPr>
          <p:cNvSpPr>
            <a:spLocks noGrp="1"/>
          </p:cNvSpPr>
          <p:nvPr>
            <p:ph idx="1"/>
          </p:nvPr>
        </p:nvSpPr>
        <p:spPr>
          <a:xfrm>
            <a:off x="-46510" y="1257300"/>
            <a:ext cx="7650636" cy="4619972"/>
          </a:xfrm>
        </p:spPr>
        <p:txBody>
          <a:bodyPr>
            <a:normAutofit/>
          </a:bodyPr>
          <a:lstStyle/>
          <a:p>
            <a:r>
              <a:rPr lang="en-GB" sz="1800" dirty="0"/>
              <a:t>January 2022 marked two years since the NHS started to treat the country’s first patients with COVID-19.  December 2021 marked the anniversary of the first COVID-19 vaccine dose nationally, and locally for us, where The Hive administered Harrow’s first dose.  These two years have been the most challenging in the history of the NHS for staff and patients alike.  In January 2022, we are still managing the pandemic, and indeed have just stepped down from the level 4 emergency response, and alongside this, a recovery programme will be delivered.</a:t>
            </a:r>
          </a:p>
          <a:p>
            <a:r>
              <a:rPr lang="en-GB" sz="1800" dirty="0"/>
              <a:t>As a Health and Care system, recovery is about restoring services and reducing the COVID backlogs; through increasing the number of people we see, care for, diagnose and treat.  It is also about cementing what working in partnership over this period has achieved and accelerating the development of our local Borough Based Partnership to make the most effective use of resources to us across the health and care system and ensuring that we maintain a core focus on reducing health inequalities in the way we plan and deliver our services. </a:t>
            </a:r>
          </a:p>
        </p:txBody>
      </p:sp>
      <p:sp>
        <p:nvSpPr>
          <p:cNvPr id="3" name="Slide Number Placeholder 2">
            <a:extLst>
              <a:ext uri="{FF2B5EF4-FFF2-40B4-BE49-F238E27FC236}">
                <a16:creationId xmlns:a16="http://schemas.microsoft.com/office/drawing/2014/main" id="{13D61482-21D2-4C40-A476-E144E31E16FD}"/>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76F84FA-B8EB-462F-97BA-032CB76B4E3A}"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BE4D5CB7-E4E7-410D-9F92-384075B6D078}"/>
              </a:ext>
            </a:extLst>
          </p:cNvPr>
          <p:cNvSpPr>
            <a:spLocks noGrp="1"/>
          </p:cNvSpPr>
          <p:nvPr>
            <p:ph type="title"/>
          </p:nvPr>
        </p:nvSpPr>
        <p:spPr/>
        <p:txBody>
          <a:bodyPr>
            <a:normAutofit fontScale="90000"/>
          </a:bodyPr>
          <a:lstStyle/>
          <a:p>
            <a:r>
              <a:rPr lang="en-GB" dirty="0"/>
              <a:t>Recovery context</a:t>
            </a:r>
          </a:p>
        </p:txBody>
      </p:sp>
      <p:graphicFrame>
        <p:nvGraphicFramePr>
          <p:cNvPr id="5" name="Diagram 4">
            <a:extLst>
              <a:ext uri="{FF2B5EF4-FFF2-40B4-BE49-F238E27FC236}">
                <a16:creationId xmlns:a16="http://schemas.microsoft.com/office/drawing/2014/main" id="{93E616EA-17A8-4321-A3D5-7F78D3E2A112}"/>
              </a:ext>
            </a:extLst>
          </p:cNvPr>
          <p:cNvGraphicFramePr/>
          <p:nvPr>
            <p:extLst>
              <p:ext uri="{D42A27DB-BD31-4B8C-83A1-F6EECF244321}">
                <p14:modId xmlns:p14="http://schemas.microsoft.com/office/powerpoint/2010/main" val="3314248207"/>
              </p:ext>
            </p:extLst>
          </p:nvPr>
        </p:nvGraphicFramePr>
        <p:xfrm>
          <a:off x="6629400" y="1657350"/>
          <a:ext cx="6172199" cy="3943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0736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7489" y="1179740"/>
            <a:ext cx="11870211" cy="1072242"/>
          </a:xfrm>
        </p:spPr>
        <p:txBody>
          <a:bodyPr>
            <a:noAutofit/>
          </a:bodyPr>
          <a:lstStyle/>
          <a:p>
            <a:pPr marL="0" lvl="0" indent="0">
              <a:spcAft>
                <a:spcPts val="0"/>
              </a:spcAft>
              <a:buNone/>
            </a:pPr>
            <a:r>
              <a:rPr lang="en-GB" sz="1800" dirty="0"/>
              <a:t>On 27 January, NHS England and NHS Improvement wrote to all GP Practices outlining the next steps for general practice following the accelerated COVID-19 vaccination booster campaign. </a:t>
            </a:r>
          </a:p>
          <a:p>
            <a:pPr marL="0" lvl="0" indent="0">
              <a:spcAft>
                <a:spcPts val="0"/>
              </a:spcAft>
              <a:buNone/>
            </a:pPr>
            <a:r>
              <a:rPr lang="en-GB" sz="1800" dirty="0"/>
              <a:t>For the period up until 31 March 2022, practices and Primary Care Networks (PCNs) are asked to focus on the following three key priority areas while continuing to use their professional judgement to clinically prioritise care:</a:t>
            </a:r>
          </a:p>
          <a:p>
            <a:pPr marL="0" indent="0">
              <a:buNone/>
            </a:pPr>
            <a:r>
              <a:rPr lang="en-GB" sz="1800" b="1" dirty="0">
                <a:latin typeface="Arial" panose="020B0604020202020204" pitchFamily="34" charset="0"/>
                <a:cs typeface="Arial" panose="020B0604020202020204" pitchFamily="34" charset="0"/>
              </a:rPr>
              <a:t>At this time, key requirements were set out for General Practices:</a:t>
            </a:r>
          </a:p>
          <a:p>
            <a:pPr marL="0" indent="0">
              <a:buNone/>
            </a:pPr>
            <a:endParaRPr lang="en-GB" sz="1800" b="1" dirty="0">
              <a:latin typeface="Arial" panose="020B0604020202020204" pitchFamily="34" charset="0"/>
              <a:cs typeface="Arial" panose="020B0604020202020204" pitchFamily="34" charset="0"/>
            </a:endParaRPr>
          </a:p>
          <a:p>
            <a:pPr marL="0" indent="0">
              <a:buNone/>
            </a:pPr>
            <a:endParaRPr lang="en-GB" sz="1800" b="1" dirty="0">
              <a:latin typeface="Arial" panose="020B0604020202020204" pitchFamily="34" charset="0"/>
              <a:cs typeface="Arial" panose="020B0604020202020204" pitchFamily="34" charset="0"/>
            </a:endParaRPr>
          </a:p>
          <a:p>
            <a:pPr marL="0" indent="0">
              <a:buNone/>
            </a:pPr>
            <a:endParaRPr lang="en-GB" sz="1800" dirty="0"/>
          </a:p>
          <a:p>
            <a:pPr marL="0" indent="0">
              <a:buNone/>
            </a:pPr>
            <a:endParaRPr lang="en-GB" sz="1800" dirty="0"/>
          </a:p>
          <a:p>
            <a:pPr marL="0" lvl="0" indent="0">
              <a:spcAft>
                <a:spcPts val="0"/>
              </a:spcAft>
              <a:buNone/>
            </a:pPr>
            <a:endParaRPr lang="en-GB" sz="1800" dirty="0"/>
          </a:p>
        </p:txBody>
      </p:sp>
      <p:sp>
        <p:nvSpPr>
          <p:cNvPr id="3" name="Slide Number Placeholder 2"/>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76F84FA-B8EB-462F-97BA-032CB76B4E3A}"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Title 3"/>
          <p:cNvSpPr>
            <a:spLocks noGrp="1"/>
          </p:cNvSpPr>
          <p:nvPr>
            <p:ph type="title"/>
          </p:nvPr>
        </p:nvSpPr>
        <p:spPr>
          <a:xfrm>
            <a:off x="407368" y="217726"/>
            <a:ext cx="11566918" cy="543595"/>
          </a:xfrm>
        </p:spPr>
        <p:txBody>
          <a:bodyPr>
            <a:noAutofit/>
          </a:bodyPr>
          <a:lstStyle/>
          <a:p>
            <a:r>
              <a:rPr lang="en-GB" sz="4000" dirty="0"/>
              <a:t>Primary Care</a:t>
            </a:r>
          </a:p>
        </p:txBody>
      </p:sp>
      <p:sp>
        <p:nvSpPr>
          <p:cNvPr id="5" name="TextBox 4">
            <a:extLst>
              <a:ext uri="{FF2B5EF4-FFF2-40B4-BE49-F238E27FC236}">
                <a16:creationId xmlns:a16="http://schemas.microsoft.com/office/drawing/2014/main" id="{0BD9BAD2-0BCA-4D33-9C2A-89CAF61AE507}"/>
              </a:ext>
            </a:extLst>
          </p:cNvPr>
          <p:cNvSpPr txBox="1"/>
          <p:nvPr/>
        </p:nvSpPr>
        <p:spPr>
          <a:xfrm>
            <a:off x="207489" y="2946380"/>
            <a:ext cx="11135425" cy="3416320"/>
          </a:xfrm>
          <a:prstGeom prst="rect">
            <a:avLst/>
          </a:prstGeom>
          <a:noFill/>
        </p:spPr>
        <p:txBody>
          <a:bodyPr wrap="square" rtlCol="0">
            <a:spAutoFit/>
          </a:bodyPr>
          <a:lstStyle/>
          <a:p>
            <a:pPr marL="342900" lvl="0" indent="-342900">
              <a:spcAft>
                <a:spcPts val="0"/>
              </a:spcAft>
              <a:buFont typeface="+mj-lt"/>
              <a:buAutoNum type="arabicPeriod"/>
            </a:pPr>
            <a:r>
              <a:rPr lang="en-GB" b="1" dirty="0">
                <a:latin typeface="Arial" panose="020B0604020202020204" pitchFamily="34" charset="0"/>
                <a:cs typeface="Arial" panose="020B0604020202020204" pitchFamily="34" charset="0"/>
              </a:rPr>
              <a:t>Continued delivery of general practice services</a:t>
            </a:r>
            <a:r>
              <a:rPr lang="en-GB" dirty="0">
                <a:latin typeface="Arial" panose="020B0604020202020204" pitchFamily="34" charset="0"/>
                <a:cs typeface="Arial" panose="020B0604020202020204" pitchFamily="34" charset="0"/>
              </a:rPr>
              <a:t>, which includes timely ongoing access for urgent care with clinical prioritisation, the ongoing management of long-term conditions, suspected cancer, routine vaccination and screening, annual health checks for vulnerable patients, and tackling the backlog of deferred care events.</a:t>
            </a:r>
          </a:p>
          <a:p>
            <a:pPr marL="342900" lvl="0" indent="-342900">
              <a:spcAft>
                <a:spcPts val="0"/>
              </a:spcAft>
              <a:buFont typeface="+mj-lt"/>
              <a:buAutoNum type="arabicPeriod"/>
            </a:pPr>
            <a:endParaRPr lang="en-GB" dirty="0">
              <a:latin typeface="Arial" panose="020B0604020202020204" pitchFamily="34" charset="0"/>
              <a:cs typeface="Arial" panose="020B0604020202020204" pitchFamily="34" charset="0"/>
            </a:endParaRPr>
          </a:p>
          <a:p>
            <a:pPr marL="342900" lvl="0" indent="-342900">
              <a:spcAft>
                <a:spcPts val="0"/>
              </a:spcAft>
              <a:buFont typeface="+mj-lt"/>
              <a:buAutoNum type="arabicPeriod"/>
            </a:pPr>
            <a:r>
              <a:rPr lang="en-GB" b="1" dirty="0">
                <a:latin typeface="Arial" panose="020B0604020202020204" pitchFamily="34" charset="0"/>
                <a:cs typeface="Arial" panose="020B0604020202020204" pitchFamily="34" charset="0"/>
              </a:rPr>
              <a:t>Management of symptomatic COVID-19 patients in the community</a:t>
            </a:r>
            <a:r>
              <a:rPr lang="en-GB" dirty="0">
                <a:latin typeface="Arial" panose="020B0604020202020204" pitchFamily="34" charset="0"/>
                <a:cs typeface="Arial" panose="020B0604020202020204" pitchFamily="34" charset="0"/>
              </a:rPr>
              <a:t>, as part of the local system approach, including supporting monitoring and access to therapeutics where clinically appropriate.</a:t>
            </a:r>
          </a:p>
          <a:p>
            <a:pPr marL="342900" lvl="0" indent="-342900">
              <a:spcAft>
                <a:spcPts val="0"/>
              </a:spcAft>
              <a:buFont typeface="+mj-lt"/>
              <a:buAutoNum type="arabicPeriod"/>
            </a:pPr>
            <a:endParaRPr lang="en-GB" dirty="0">
              <a:latin typeface="Arial" panose="020B0604020202020204" pitchFamily="34" charset="0"/>
              <a:cs typeface="Arial" panose="020B0604020202020204" pitchFamily="34" charset="0"/>
            </a:endParaRPr>
          </a:p>
          <a:p>
            <a:pPr marL="342900" lvl="0" indent="-342900">
              <a:spcAft>
                <a:spcPts val="0"/>
              </a:spcAft>
              <a:buFont typeface="+mj-lt"/>
              <a:buAutoNum type="arabicPeriod"/>
            </a:pPr>
            <a:r>
              <a:rPr lang="en-GB" b="1" dirty="0">
                <a:latin typeface="Arial" panose="020B0604020202020204" pitchFamily="34" charset="0"/>
                <a:cs typeface="Arial" panose="020B0604020202020204" pitchFamily="34" charset="0"/>
              </a:rPr>
              <a:t>Ongoing delivery of the COVID-19 vaccination programme</a:t>
            </a:r>
            <a:r>
              <a:rPr lang="en-GB" dirty="0">
                <a:latin typeface="Arial" panose="020B0604020202020204" pitchFamily="34" charset="0"/>
                <a:cs typeface="Arial" panose="020B0604020202020204" pitchFamily="34" charset="0"/>
              </a:rPr>
              <a:t>. It remains important that PCN Groupings focus on reaching the most vulnerable people and minimise any inequalities in uptake working with CCG, local authority, and community partners.</a:t>
            </a:r>
          </a:p>
          <a:p>
            <a:pPr lvl="0">
              <a:spcAft>
                <a:spcPts val="0"/>
              </a:spcAft>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8264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5706C69-4261-4D93-99A1-11E088BA9041}"/>
              </a:ext>
            </a:extLst>
          </p:cNvPr>
          <p:cNvSpPr>
            <a:spLocks noGrp="1"/>
          </p:cNvSpPr>
          <p:nvPr>
            <p:ph idx="1"/>
          </p:nvPr>
        </p:nvSpPr>
        <p:spPr>
          <a:xfrm>
            <a:off x="312264" y="1273413"/>
            <a:ext cx="11386643" cy="4480034"/>
          </a:xfrm>
        </p:spPr>
        <p:txBody>
          <a:bodyPr>
            <a:noAutofit/>
          </a:bodyPr>
          <a:lstStyle/>
          <a:p>
            <a:pPr marL="0" indent="0">
              <a:buNone/>
            </a:pPr>
            <a:r>
              <a:rPr lang="en-US" sz="1800" b="1" dirty="0"/>
              <a:t>Covid response </a:t>
            </a:r>
          </a:p>
          <a:p>
            <a:pPr lvl="1"/>
            <a:r>
              <a:rPr lang="en-US" sz="1800" dirty="0"/>
              <a:t>Omicron – Peaked in January - rates came down but the cases are still high within the community. </a:t>
            </a:r>
          </a:p>
          <a:p>
            <a:pPr lvl="1"/>
            <a:r>
              <a:rPr lang="en-US" sz="1800" dirty="0"/>
              <a:t>New antiviral treatments are available against Covid since 16</a:t>
            </a:r>
            <a:r>
              <a:rPr lang="en-US" sz="1800" baseline="30000" dirty="0"/>
              <a:t>th</a:t>
            </a:r>
            <a:r>
              <a:rPr lang="en-US" sz="1800" dirty="0"/>
              <a:t> Dec. GPs are contacting high risk patients who are eligible for treatment and referring them to a clinical decision-making service. We had a local drug delivery Unit at Northwick Park since January.</a:t>
            </a:r>
          </a:p>
          <a:p>
            <a:pPr lvl="1"/>
            <a:r>
              <a:rPr lang="en-US" sz="1800" dirty="0"/>
              <a:t>The COVID hub in Harrow closed on 31</a:t>
            </a:r>
            <a:r>
              <a:rPr lang="en-US" sz="1800" baseline="30000" dirty="0"/>
              <a:t>st</a:t>
            </a:r>
            <a:r>
              <a:rPr lang="en-US" sz="1800" dirty="0"/>
              <a:t> January and primary care have absorbed the activity within GP practices and GP access </a:t>
            </a:r>
            <a:r>
              <a:rPr lang="en-US" sz="1800" dirty="0" err="1"/>
              <a:t>centres</a:t>
            </a:r>
            <a:r>
              <a:rPr lang="en-US" sz="1800" dirty="0"/>
              <a:t>.</a:t>
            </a:r>
          </a:p>
          <a:p>
            <a:pPr lvl="1"/>
            <a:r>
              <a:rPr lang="en-US" sz="1800" dirty="0"/>
              <a:t>Vaccinations : Thanks to local authority, we have a civic </a:t>
            </a:r>
            <a:r>
              <a:rPr lang="en-US" sz="1800" dirty="0" err="1"/>
              <a:t>centre</a:t>
            </a:r>
            <a:r>
              <a:rPr lang="en-US" sz="1800" dirty="0"/>
              <a:t> vaccination site available until end of Feb 22.  Vaccinations now offered through mixture of practice and pharmacy sites</a:t>
            </a:r>
          </a:p>
          <a:p>
            <a:pPr lvl="1"/>
            <a:endParaRPr lang="en-US" sz="1800" dirty="0"/>
          </a:p>
          <a:p>
            <a:pPr marL="0" indent="0">
              <a:buNone/>
            </a:pPr>
            <a:r>
              <a:rPr lang="en-US" sz="1800" b="1" dirty="0"/>
              <a:t>GP Practices </a:t>
            </a:r>
          </a:p>
          <a:p>
            <a:pPr lvl="1"/>
            <a:r>
              <a:rPr lang="en-US" sz="1800" dirty="0"/>
              <a:t>Increased sickness rates during January in primary care which has stabilized in February.</a:t>
            </a:r>
          </a:p>
          <a:p>
            <a:pPr lvl="1"/>
            <a:r>
              <a:rPr lang="en-US" sz="1800" dirty="0"/>
              <a:t>Have been open for face to face, telephone and digital consultations all through this wave. We have ensured that their doors have been open to patients.</a:t>
            </a:r>
          </a:p>
          <a:p>
            <a:pPr lvl="1"/>
            <a:r>
              <a:rPr lang="en-US" sz="1800" dirty="0"/>
              <a:t>Increased capacity in GP access </a:t>
            </a:r>
            <a:r>
              <a:rPr lang="en-US" sz="1800" dirty="0" err="1"/>
              <a:t>centres</a:t>
            </a:r>
            <a:r>
              <a:rPr lang="en-US" sz="1800" dirty="0"/>
              <a:t> through winter access funds to support practices and patients during winter.</a:t>
            </a:r>
          </a:p>
          <a:p>
            <a:pPr marL="457189" lvl="1" indent="0">
              <a:buNone/>
            </a:pPr>
            <a:endParaRPr lang="en-GB" sz="1800" dirty="0"/>
          </a:p>
        </p:txBody>
      </p:sp>
      <p:sp>
        <p:nvSpPr>
          <p:cNvPr id="3" name="Slide Number Placeholder 2">
            <a:extLst>
              <a:ext uri="{FF2B5EF4-FFF2-40B4-BE49-F238E27FC236}">
                <a16:creationId xmlns:a16="http://schemas.microsoft.com/office/drawing/2014/main" id="{4BBE67CE-0524-49EB-B059-6AE0FA04EC2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76F84FA-B8EB-462F-97BA-032CB76B4E3A}"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95F197D7-F4C9-48BA-B171-4D3EFE064601}"/>
              </a:ext>
            </a:extLst>
          </p:cNvPr>
          <p:cNvSpPr>
            <a:spLocks noGrp="1"/>
          </p:cNvSpPr>
          <p:nvPr>
            <p:ph type="title"/>
          </p:nvPr>
        </p:nvSpPr>
        <p:spPr/>
        <p:txBody>
          <a:bodyPr>
            <a:normAutofit fontScale="90000"/>
          </a:bodyPr>
          <a:lstStyle/>
          <a:p>
            <a:r>
              <a:rPr lang="en-GB" dirty="0"/>
              <a:t>Primary Care</a:t>
            </a:r>
          </a:p>
        </p:txBody>
      </p:sp>
    </p:spTree>
    <p:extLst>
      <p:ext uri="{BB962C8B-B14F-4D97-AF65-F5344CB8AC3E}">
        <p14:creationId xmlns:p14="http://schemas.microsoft.com/office/powerpoint/2010/main" val="697151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7A5A02-4D07-4D07-8600-FF1CC288982E}"/>
              </a:ext>
            </a:extLst>
          </p:cNvPr>
          <p:cNvSpPr>
            <a:spLocks noGrp="1"/>
          </p:cNvSpPr>
          <p:nvPr>
            <p:ph idx="1"/>
          </p:nvPr>
        </p:nvSpPr>
        <p:spPr>
          <a:xfrm>
            <a:off x="171451" y="1397238"/>
            <a:ext cx="11613182" cy="4480034"/>
          </a:xfrm>
        </p:spPr>
        <p:txBody>
          <a:bodyPr>
            <a:normAutofit/>
          </a:bodyPr>
          <a:lstStyle/>
          <a:p>
            <a:pPr marL="0" indent="0">
              <a:buNone/>
            </a:pPr>
            <a:r>
              <a:rPr lang="en-US" sz="1800" b="1" dirty="0"/>
              <a:t>Challenges /Objectives for 22/23</a:t>
            </a:r>
          </a:p>
          <a:p>
            <a:pPr lvl="1"/>
            <a:r>
              <a:rPr lang="en-US" sz="1800" dirty="0"/>
              <a:t>Reset and Recovery : </a:t>
            </a:r>
          </a:p>
          <a:p>
            <a:pPr lvl="2"/>
            <a:r>
              <a:rPr lang="en-US" dirty="0"/>
              <a:t>Our targets for health care outcomes for people with long term conditions needs to improve back to pre-COVID levels or better (for example, annual reviews of conditions). </a:t>
            </a:r>
          </a:p>
          <a:p>
            <a:pPr lvl="2"/>
            <a:r>
              <a:rPr lang="en-US" dirty="0"/>
              <a:t>North West London, in line with national policy, is focusing our priorities for recovery in the following areas: Maternity care, Early cancer diagnosis and ;</a:t>
            </a:r>
            <a:r>
              <a:rPr lang="en-US" dirty="0" err="1"/>
              <a:t>ong</a:t>
            </a:r>
            <a:r>
              <a:rPr lang="en-US" dirty="0"/>
              <a:t> term condition management,  including hypertension (high blood pressure) so that a scheme for recovery can be developed for 22/23.</a:t>
            </a:r>
          </a:p>
          <a:p>
            <a:pPr lvl="2"/>
            <a:endParaRPr lang="en-US" dirty="0"/>
          </a:p>
          <a:p>
            <a:pPr lvl="1"/>
            <a:r>
              <a:rPr lang="en-US" sz="1800" dirty="0"/>
              <a:t>Access standards : </a:t>
            </a:r>
          </a:p>
          <a:p>
            <a:pPr lvl="2"/>
            <a:r>
              <a:rPr lang="en-US" dirty="0"/>
              <a:t>Consultations have changed remarkably when compared to pre- Covid in Primary care. </a:t>
            </a:r>
          </a:p>
          <a:p>
            <a:pPr lvl="2"/>
            <a:r>
              <a:rPr lang="en-US" dirty="0"/>
              <a:t>Telephone, face to face, video, e-consultations, secure text messaging and emails have been used as modes of consultations. </a:t>
            </a:r>
          </a:p>
          <a:p>
            <a:pPr lvl="2"/>
            <a:r>
              <a:rPr lang="en-US" dirty="0"/>
              <a:t>North West London are looking at establishing a minimum standard for access. They are working with Health Watch and patients to look at improving patient experience and increasing access.</a:t>
            </a:r>
            <a:endParaRPr lang="en-GB" dirty="0"/>
          </a:p>
        </p:txBody>
      </p:sp>
      <p:sp>
        <p:nvSpPr>
          <p:cNvPr id="3" name="Slide Number Placeholder 2">
            <a:extLst>
              <a:ext uri="{FF2B5EF4-FFF2-40B4-BE49-F238E27FC236}">
                <a16:creationId xmlns:a16="http://schemas.microsoft.com/office/drawing/2014/main" id="{606833BB-FEF8-49A0-A775-B5462A99EA96}"/>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76F84FA-B8EB-462F-97BA-032CB76B4E3A}"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51CFCAD3-56D3-461C-8A1C-2EA07BC5DCAD}"/>
              </a:ext>
            </a:extLst>
          </p:cNvPr>
          <p:cNvSpPr>
            <a:spLocks noGrp="1"/>
          </p:cNvSpPr>
          <p:nvPr>
            <p:ph type="title"/>
          </p:nvPr>
        </p:nvSpPr>
        <p:spPr/>
        <p:txBody>
          <a:bodyPr>
            <a:normAutofit fontScale="90000"/>
          </a:bodyPr>
          <a:lstStyle/>
          <a:p>
            <a:r>
              <a:rPr lang="en-US" dirty="0"/>
              <a:t>Primary Care</a:t>
            </a:r>
            <a:endParaRPr lang="en-GB" dirty="0"/>
          </a:p>
        </p:txBody>
      </p:sp>
    </p:spTree>
    <p:extLst>
      <p:ext uri="{BB962C8B-B14F-4D97-AF65-F5344CB8AC3E}">
        <p14:creationId xmlns:p14="http://schemas.microsoft.com/office/powerpoint/2010/main" val="1426697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43C3DDB-462F-420F-9B4B-4C50B8ACC7AA}" type="slidenum">
              <a:rPr lang="en-GB" smtClean="0"/>
              <a:pPr>
                <a:defRPr/>
              </a:pPr>
              <a:t>7</a:t>
            </a:fld>
            <a:endParaRPr lang="en-GB" dirty="0"/>
          </a:p>
        </p:txBody>
      </p:sp>
      <p:sp>
        <p:nvSpPr>
          <p:cNvPr id="5" name="Title 1">
            <a:extLst>
              <a:ext uri="{FF2B5EF4-FFF2-40B4-BE49-F238E27FC236}">
                <a16:creationId xmlns:a16="http://schemas.microsoft.com/office/drawing/2014/main" id="{1B3AC866-F219-4E56-8CB4-7B4E2EDCE3C1}"/>
              </a:ext>
            </a:extLst>
          </p:cNvPr>
          <p:cNvSpPr>
            <a:spLocks noGrp="1"/>
          </p:cNvSpPr>
          <p:nvPr>
            <p:ph type="title"/>
          </p:nvPr>
        </p:nvSpPr>
        <p:spPr>
          <a:xfrm>
            <a:off x="66675" y="105175"/>
            <a:ext cx="11868150" cy="1143000"/>
          </a:xfrm>
        </p:spPr>
        <p:txBody>
          <a:bodyPr>
            <a:normAutofit fontScale="90000"/>
          </a:bodyPr>
          <a:lstStyle/>
          <a:p>
            <a:r>
              <a:rPr lang="en-GB" dirty="0"/>
              <a:t>Community Health Services: Recovery planning overview</a:t>
            </a:r>
          </a:p>
        </p:txBody>
      </p:sp>
      <p:sp>
        <p:nvSpPr>
          <p:cNvPr id="6" name="TextBox 5">
            <a:extLst>
              <a:ext uri="{FF2B5EF4-FFF2-40B4-BE49-F238E27FC236}">
                <a16:creationId xmlns:a16="http://schemas.microsoft.com/office/drawing/2014/main" id="{C3B82B88-7FCE-4F5D-A4B6-6DF503C72E8C}"/>
              </a:ext>
            </a:extLst>
          </p:cNvPr>
          <p:cNvSpPr txBox="1"/>
          <p:nvPr/>
        </p:nvSpPr>
        <p:spPr>
          <a:xfrm>
            <a:off x="257175" y="1556793"/>
            <a:ext cx="11677650" cy="2862322"/>
          </a:xfrm>
          <a:prstGeom prst="rect">
            <a:avLst/>
          </a:prstGeom>
          <a:noFill/>
        </p:spPr>
        <p:txBody>
          <a:bodyPr wrap="square">
            <a:spAutoFit/>
          </a:bodyPr>
          <a:lstStyle/>
          <a:p>
            <a:pPr marL="285750" indent="-285750">
              <a:buFont typeface="Arial" panose="020B0604020202020204" pitchFamily="34" charset="0"/>
              <a:buChar char="•"/>
            </a:pPr>
            <a:r>
              <a:rPr lang="en-GB" dirty="0">
                <a:latin typeface="Arial" panose="020B0604020202020204" pitchFamily="34" charset="0"/>
                <a:ea typeface="Calibri" panose="020F0502020204030204" pitchFamily="34" charset="0"/>
                <a:cs typeface="Arial" panose="020B0604020202020204" pitchFamily="34" charset="0"/>
              </a:rPr>
              <a:t>The Clinic based services were reinstated 1</a:t>
            </a:r>
            <a:r>
              <a:rPr lang="en-GB" baseline="30000" dirty="0">
                <a:latin typeface="Arial" panose="020B0604020202020204" pitchFamily="34" charset="0"/>
                <a:ea typeface="Calibri" panose="020F0502020204030204" pitchFamily="34" charset="0"/>
                <a:cs typeface="Arial" panose="020B0604020202020204" pitchFamily="34" charset="0"/>
              </a:rPr>
              <a:t>st</a:t>
            </a:r>
            <a:r>
              <a:rPr lang="en-GB" dirty="0">
                <a:latin typeface="Arial" panose="020B0604020202020204" pitchFamily="34" charset="0"/>
                <a:ea typeface="Calibri" panose="020F0502020204030204" pitchFamily="34" charset="0"/>
                <a:cs typeface="Arial" panose="020B0604020202020204" pitchFamily="34" charset="0"/>
              </a:rPr>
              <a:t> February 2022 following the redeployment of staff to our integrated services. </a:t>
            </a:r>
          </a:p>
          <a:p>
            <a:pPr marL="285750" indent="-285750">
              <a:buFont typeface="Arial" panose="020B0604020202020204" pitchFamily="34" charset="0"/>
              <a:buChar char="•"/>
            </a:pPr>
            <a:endParaRPr lang="en-GB" dirty="0">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ea typeface="Calibri" panose="020F0502020204030204" pitchFamily="34" charset="0"/>
                <a:cs typeface="Arial" panose="020B0604020202020204" pitchFamily="34" charset="0"/>
              </a:rPr>
              <a:t>A review of waiting times for patients was undertaken, with a trajectory plan for al services with long waits  in development </a:t>
            </a:r>
          </a:p>
          <a:p>
            <a:endParaRPr lang="en-GB" dirty="0">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ea typeface="Calibri" panose="020F0502020204030204" pitchFamily="34" charset="0"/>
                <a:cs typeface="Arial" panose="020B0604020202020204" pitchFamily="34" charset="0"/>
              </a:rPr>
              <a:t>The core services have been maintained, such as D2A, Rapid response, district nursing throughout the pandemic </a:t>
            </a:r>
          </a:p>
          <a:p>
            <a:pPr marL="285750" indent="-285750">
              <a:buFont typeface="Arial" panose="020B0604020202020204" pitchFamily="34" charset="0"/>
              <a:buChar char="•"/>
            </a:pPr>
            <a:endParaRPr lang="en-GB" dirty="0">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ea typeface="Calibri" panose="020F0502020204030204" pitchFamily="34" charset="0"/>
                <a:cs typeface="Arial" panose="020B0604020202020204" pitchFamily="34" charset="0"/>
              </a:rPr>
              <a:t>The recovery plan will be monitored within the Trust and shared with the NWL ICS </a:t>
            </a:r>
          </a:p>
        </p:txBody>
      </p:sp>
    </p:spTree>
    <p:extLst>
      <p:ext uri="{BB962C8B-B14F-4D97-AF65-F5344CB8AC3E}">
        <p14:creationId xmlns:p14="http://schemas.microsoft.com/office/powerpoint/2010/main" val="1264955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1606B-13C2-4CD0-82AD-226C0537552A}"/>
              </a:ext>
            </a:extLst>
          </p:cNvPr>
          <p:cNvSpPr>
            <a:spLocks noGrp="1"/>
          </p:cNvSpPr>
          <p:nvPr>
            <p:ph type="title"/>
          </p:nvPr>
        </p:nvSpPr>
        <p:spPr>
          <a:xfrm>
            <a:off x="180653" y="193675"/>
            <a:ext cx="8229600" cy="891380"/>
          </a:xfrm>
        </p:spPr>
        <p:txBody>
          <a:bodyPr>
            <a:normAutofit/>
          </a:bodyPr>
          <a:lstStyle/>
          <a:p>
            <a:r>
              <a:rPr lang="en-GB" sz="4000" dirty="0"/>
              <a:t>Recovery planning process</a:t>
            </a:r>
          </a:p>
        </p:txBody>
      </p:sp>
      <p:sp>
        <p:nvSpPr>
          <p:cNvPr id="4" name="Slide Number Placeholder 3">
            <a:extLst>
              <a:ext uri="{FF2B5EF4-FFF2-40B4-BE49-F238E27FC236}">
                <a16:creationId xmlns:a16="http://schemas.microsoft.com/office/drawing/2014/main" id="{DA018031-EAAF-4232-871E-C62AF3BD23CD}"/>
              </a:ext>
            </a:extLst>
          </p:cNvPr>
          <p:cNvSpPr>
            <a:spLocks noGrp="1"/>
          </p:cNvSpPr>
          <p:nvPr>
            <p:ph type="sldNum" sz="quarter" idx="12"/>
          </p:nvPr>
        </p:nvSpPr>
        <p:spPr/>
        <p:txBody>
          <a:bodyPr/>
          <a:lstStyle/>
          <a:p>
            <a:pPr>
              <a:defRPr/>
            </a:pPr>
            <a:fld id="{143C3DDB-462F-420F-9B4B-4C50B8ACC7AA}" type="slidenum">
              <a:rPr lang="en-GB" smtClean="0"/>
              <a:pPr>
                <a:defRPr/>
              </a:pPr>
              <a:t>8</a:t>
            </a:fld>
            <a:endParaRPr lang="en-GB" dirty="0"/>
          </a:p>
        </p:txBody>
      </p:sp>
      <p:sp>
        <p:nvSpPr>
          <p:cNvPr id="5" name="Content Placeholder 2">
            <a:extLst>
              <a:ext uri="{FF2B5EF4-FFF2-40B4-BE49-F238E27FC236}">
                <a16:creationId xmlns:a16="http://schemas.microsoft.com/office/drawing/2014/main" id="{5D8CDA4D-F0C6-4676-901B-9765B4AA1622}"/>
              </a:ext>
            </a:extLst>
          </p:cNvPr>
          <p:cNvSpPr>
            <a:spLocks noGrp="1"/>
          </p:cNvSpPr>
          <p:nvPr>
            <p:ph idx="1"/>
          </p:nvPr>
        </p:nvSpPr>
        <p:spPr>
          <a:xfrm>
            <a:off x="180653" y="1314450"/>
            <a:ext cx="5696272" cy="4336132"/>
          </a:xfrm>
        </p:spPr>
        <p:txBody>
          <a:bodyPr>
            <a:normAutofit/>
          </a:bodyPr>
          <a:lstStyle/>
          <a:p>
            <a:pPr marL="0" indent="0">
              <a:buNone/>
            </a:pPr>
            <a:r>
              <a:rPr lang="en-GB" sz="1800" b="1" dirty="0"/>
              <a:t>Data Validation of Lists</a:t>
            </a:r>
          </a:p>
          <a:p>
            <a:r>
              <a:rPr lang="en-GB" sz="1800" dirty="0"/>
              <a:t>Calls to all patients requiring an appointment with long waits to ascertain if they still require the service. </a:t>
            </a:r>
          </a:p>
          <a:p>
            <a:r>
              <a:rPr lang="en-GB" sz="1800" dirty="0"/>
              <a:t>Discharging of inactive patients</a:t>
            </a:r>
          </a:p>
          <a:p>
            <a:r>
              <a:rPr lang="en-GB" sz="1800" dirty="0"/>
              <a:t>Accurate recording of patients that have been seen</a:t>
            </a:r>
          </a:p>
          <a:p>
            <a:endParaRPr lang="en-GB" sz="1800" dirty="0"/>
          </a:p>
          <a:p>
            <a:pPr marL="0" indent="0">
              <a:buNone/>
            </a:pPr>
            <a:r>
              <a:rPr lang="en-GB" sz="1800" b="1" dirty="0"/>
              <a:t>Clinical Triage</a:t>
            </a:r>
          </a:p>
          <a:p>
            <a:r>
              <a:rPr lang="en-GB" sz="1800" dirty="0"/>
              <a:t>Review and discussion with all patients waiting for non urgent interventions of how their needs can be best met</a:t>
            </a:r>
          </a:p>
          <a:p>
            <a:r>
              <a:rPr lang="en-GB" sz="1800" dirty="0"/>
              <a:t>Clinicians are reviewing the waiting lists weekly to review and manage the waiting lists</a:t>
            </a:r>
          </a:p>
        </p:txBody>
      </p:sp>
      <p:sp>
        <p:nvSpPr>
          <p:cNvPr id="6" name="Content Placeholder 2">
            <a:extLst>
              <a:ext uri="{FF2B5EF4-FFF2-40B4-BE49-F238E27FC236}">
                <a16:creationId xmlns:a16="http://schemas.microsoft.com/office/drawing/2014/main" id="{761CBEF4-E1D5-41C7-9888-D479ED86A6A6}"/>
              </a:ext>
            </a:extLst>
          </p:cNvPr>
          <p:cNvSpPr txBox="1">
            <a:spLocks/>
          </p:cNvSpPr>
          <p:nvPr/>
        </p:nvSpPr>
        <p:spPr>
          <a:xfrm>
            <a:off x="5876925" y="1209675"/>
            <a:ext cx="6477000" cy="4752527"/>
          </a:xfrm>
          <a:prstGeom prst="rect">
            <a:avLst/>
          </a:prstGeom>
        </p:spPr>
        <p:txBody>
          <a:bodyPr vert="horz" lIns="91440" tIns="45720" rIns="91440" bIns="45720" rtlCol="0">
            <a:noAutofit/>
          </a:bodyPr>
          <a:lstStyle>
            <a:lvl1pPr marL="228594" indent="-228594" algn="l" defTabSz="914377"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800" b="1" dirty="0"/>
              <a:t>Additional Capacity</a:t>
            </a:r>
          </a:p>
          <a:p>
            <a:r>
              <a:rPr lang="en-GB" sz="1800" dirty="0"/>
              <a:t>Working with our temporary staffing provider to see how they can support filling existing vacancies or providing additional capacity</a:t>
            </a:r>
          </a:p>
          <a:p>
            <a:r>
              <a:rPr lang="en-GB" sz="1800" dirty="0"/>
              <a:t>Identifying additional clinic space for Harrow Podiatry</a:t>
            </a:r>
          </a:p>
          <a:p>
            <a:r>
              <a:rPr lang="en-GB" sz="1800" dirty="0"/>
              <a:t>Aiming to run evening and weekend clinics to provide additional capacity</a:t>
            </a:r>
          </a:p>
          <a:p>
            <a:r>
              <a:rPr lang="en-GB" sz="1800" dirty="0"/>
              <a:t>We are looking to take part in a Trust-wide initiative to outsource podiatry activity.</a:t>
            </a:r>
          </a:p>
          <a:p>
            <a:r>
              <a:rPr lang="en-GB" sz="1800" dirty="0"/>
              <a:t>Services in process of developing recovery plans</a:t>
            </a:r>
          </a:p>
          <a:p>
            <a:pPr marL="0" indent="0">
              <a:buNone/>
            </a:pPr>
            <a:r>
              <a:rPr lang="en-GB" sz="1800" b="1" dirty="0"/>
              <a:t>Quality</a:t>
            </a:r>
          </a:p>
          <a:p>
            <a:r>
              <a:rPr lang="en-GB" sz="1800" dirty="0"/>
              <a:t>Identify services we need to complete harm reviews for patients </a:t>
            </a:r>
          </a:p>
          <a:p>
            <a:r>
              <a:rPr lang="en-GB" sz="1800" dirty="0"/>
              <a:t>Process for stratifying large waiting lists to identify patients at greatest risk of harm</a:t>
            </a:r>
          </a:p>
          <a:p>
            <a:endParaRPr lang="en-GB" sz="1800" dirty="0"/>
          </a:p>
        </p:txBody>
      </p:sp>
    </p:spTree>
    <p:extLst>
      <p:ext uri="{BB962C8B-B14F-4D97-AF65-F5344CB8AC3E}">
        <p14:creationId xmlns:p14="http://schemas.microsoft.com/office/powerpoint/2010/main" val="3696257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88AA1DA-BDB1-432C-87F2-F4EEF674BB83}"/>
              </a:ext>
            </a:extLst>
          </p:cNvPr>
          <p:cNvSpPr>
            <a:spLocks noGrp="1"/>
          </p:cNvSpPr>
          <p:nvPr>
            <p:ph type="sldNum" sz="quarter" idx="12"/>
          </p:nvPr>
        </p:nvSpPr>
        <p:spPr/>
        <p:txBody>
          <a:bodyPr/>
          <a:lstStyle/>
          <a:p>
            <a:pPr>
              <a:defRPr/>
            </a:pPr>
            <a:fld id="{143C3DDB-462F-420F-9B4B-4C50B8ACC7AA}" type="slidenum">
              <a:rPr lang="en-GB" smtClean="0"/>
              <a:pPr>
                <a:defRPr/>
              </a:pPr>
              <a:t>9</a:t>
            </a:fld>
            <a:endParaRPr lang="en-GB" dirty="0"/>
          </a:p>
        </p:txBody>
      </p:sp>
      <p:sp>
        <p:nvSpPr>
          <p:cNvPr id="5" name="Title 1">
            <a:extLst>
              <a:ext uri="{FF2B5EF4-FFF2-40B4-BE49-F238E27FC236}">
                <a16:creationId xmlns:a16="http://schemas.microsoft.com/office/drawing/2014/main" id="{DAC6AEB6-CD77-447D-A997-BC2D01BA250B}"/>
              </a:ext>
            </a:extLst>
          </p:cNvPr>
          <p:cNvSpPr>
            <a:spLocks noGrp="1"/>
          </p:cNvSpPr>
          <p:nvPr>
            <p:ph type="title"/>
          </p:nvPr>
        </p:nvSpPr>
        <p:spPr>
          <a:xfrm>
            <a:off x="142874" y="6589"/>
            <a:ext cx="11401425" cy="1143000"/>
          </a:xfrm>
        </p:spPr>
        <p:txBody>
          <a:bodyPr>
            <a:normAutofit/>
          </a:bodyPr>
          <a:lstStyle/>
          <a:p>
            <a:r>
              <a:rPr lang="en-GB" sz="4000" dirty="0"/>
              <a:t>Harrow community services –Integrated care</a:t>
            </a:r>
          </a:p>
        </p:txBody>
      </p:sp>
      <p:graphicFrame>
        <p:nvGraphicFramePr>
          <p:cNvPr id="6" name="Table 5">
            <a:extLst>
              <a:ext uri="{FF2B5EF4-FFF2-40B4-BE49-F238E27FC236}">
                <a16:creationId xmlns:a16="http://schemas.microsoft.com/office/drawing/2014/main" id="{D1A2DD2F-0954-47E2-AEB5-B832D6214C63}"/>
              </a:ext>
            </a:extLst>
          </p:cNvPr>
          <p:cNvGraphicFramePr>
            <a:graphicFrameLocks noGrp="1"/>
          </p:cNvGraphicFramePr>
          <p:nvPr>
            <p:extLst>
              <p:ext uri="{D42A27DB-BD31-4B8C-83A1-F6EECF244321}">
                <p14:modId xmlns:p14="http://schemas.microsoft.com/office/powerpoint/2010/main" val="19685695"/>
              </p:ext>
            </p:extLst>
          </p:nvPr>
        </p:nvGraphicFramePr>
        <p:xfrm>
          <a:off x="1609564" y="1319808"/>
          <a:ext cx="7982272" cy="4567176"/>
        </p:xfrm>
        <a:graphic>
          <a:graphicData uri="http://schemas.openxmlformats.org/drawingml/2006/table">
            <a:tbl>
              <a:tblPr/>
              <a:tblGrid>
                <a:gridCol w="1193003">
                  <a:extLst>
                    <a:ext uri="{9D8B030D-6E8A-4147-A177-3AD203B41FA5}">
                      <a16:colId xmlns:a16="http://schemas.microsoft.com/office/drawing/2014/main" val="1641030460"/>
                    </a:ext>
                  </a:extLst>
                </a:gridCol>
                <a:gridCol w="1822041">
                  <a:extLst>
                    <a:ext uri="{9D8B030D-6E8A-4147-A177-3AD203B41FA5}">
                      <a16:colId xmlns:a16="http://schemas.microsoft.com/office/drawing/2014/main" val="729795675"/>
                    </a:ext>
                  </a:extLst>
                </a:gridCol>
                <a:gridCol w="1305339">
                  <a:extLst>
                    <a:ext uri="{9D8B030D-6E8A-4147-A177-3AD203B41FA5}">
                      <a16:colId xmlns:a16="http://schemas.microsoft.com/office/drawing/2014/main" val="3718699765"/>
                    </a:ext>
                  </a:extLst>
                </a:gridCol>
                <a:gridCol w="539648">
                  <a:extLst>
                    <a:ext uri="{9D8B030D-6E8A-4147-A177-3AD203B41FA5}">
                      <a16:colId xmlns:a16="http://schemas.microsoft.com/office/drawing/2014/main" val="3819690349"/>
                    </a:ext>
                  </a:extLst>
                </a:gridCol>
                <a:gridCol w="552494">
                  <a:extLst>
                    <a:ext uri="{9D8B030D-6E8A-4147-A177-3AD203B41FA5}">
                      <a16:colId xmlns:a16="http://schemas.microsoft.com/office/drawing/2014/main" val="2690891639"/>
                    </a:ext>
                  </a:extLst>
                </a:gridCol>
                <a:gridCol w="873715">
                  <a:extLst>
                    <a:ext uri="{9D8B030D-6E8A-4147-A177-3AD203B41FA5}">
                      <a16:colId xmlns:a16="http://schemas.microsoft.com/office/drawing/2014/main" val="2871459539"/>
                    </a:ext>
                  </a:extLst>
                </a:gridCol>
                <a:gridCol w="848016">
                  <a:extLst>
                    <a:ext uri="{9D8B030D-6E8A-4147-A177-3AD203B41FA5}">
                      <a16:colId xmlns:a16="http://schemas.microsoft.com/office/drawing/2014/main" val="1924386396"/>
                    </a:ext>
                  </a:extLst>
                </a:gridCol>
                <a:gridCol w="848016">
                  <a:extLst>
                    <a:ext uri="{9D8B030D-6E8A-4147-A177-3AD203B41FA5}">
                      <a16:colId xmlns:a16="http://schemas.microsoft.com/office/drawing/2014/main" val="637400425"/>
                    </a:ext>
                  </a:extLst>
                </a:gridCol>
              </a:tblGrid>
              <a:tr h="550304">
                <a:tc rowSpan="2">
                  <a:txBody>
                    <a:bodyPr/>
                    <a:lstStyle/>
                    <a:p>
                      <a:pPr algn="ctr" fontAlgn="ctr"/>
                      <a:r>
                        <a:rPr lang="en-GB" sz="1800" b="1" i="0" u="none" strike="noStrike" dirty="0">
                          <a:solidFill>
                            <a:srgbClr val="000000"/>
                          </a:solidFill>
                          <a:effectLst/>
                          <a:latin typeface="Calibri" panose="020F0502020204030204" pitchFamily="34" charset="0"/>
                        </a:rPr>
                        <a:t>CBU</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rowSpan="2">
                  <a:txBody>
                    <a:bodyPr/>
                    <a:lstStyle/>
                    <a:p>
                      <a:pPr algn="ctr" fontAlgn="ctr"/>
                      <a:r>
                        <a:rPr lang="en-GB" sz="1800" b="1" i="0" u="none" strike="noStrike" dirty="0">
                          <a:solidFill>
                            <a:srgbClr val="000000"/>
                          </a:solidFill>
                          <a:effectLst/>
                          <a:latin typeface="Calibri" panose="020F0502020204030204" pitchFamily="34" charset="0"/>
                        </a:rPr>
                        <a:t>Service</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gridSpan="4">
                  <a:txBody>
                    <a:bodyPr/>
                    <a:lstStyle/>
                    <a:p>
                      <a:endParaRPr lang="en-GB" dirty="0"/>
                    </a:p>
                  </a:txBody>
                  <a:tcPr>
                    <a:lnL w="6350" cap="flat" cmpd="sng" algn="ctr">
                      <a:solidFill>
                        <a:srgbClr val="000000"/>
                      </a:solidFill>
                      <a:prstDash val="solid"/>
                      <a:round/>
                      <a:headEnd type="none" w="med" len="med"/>
                      <a:tailEnd type="none" w="med" len="med"/>
                    </a:lnL>
                  </a:tcPr>
                </a:tc>
                <a:tc hMerge="1">
                  <a:txBody>
                    <a:bodyPr/>
                    <a:lstStyle/>
                    <a:p>
                      <a:endParaRPr lang="en-GB"/>
                    </a:p>
                  </a:txBody>
                  <a:tcPr>
                    <a:lnL w="12700" cmpd="sng">
                      <a:noFill/>
                      <a:prstDash val="solid"/>
                    </a:lnL>
                  </a:tcPr>
                </a:tc>
                <a:tc hMerge="1">
                  <a:txBody>
                    <a:bodyPr/>
                    <a:lstStyle/>
                    <a:p>
                      <a:endParaRPr lang="en-GB"/>
                    </a:p>
                  </a:txBody>
                  <a:tcPr/>
                </a:tc>
                <a:tc hMerge="1">
                  <a:txBody>
                    <a:bodyPr/>
                    <a:lstStyle/>
                    <a:p>
                      <a:endParaRPr lang="en-GB"/>
                    </a:p>
                  </a:txBody>
                  <a:tcPr/>
                </a:tc>
                <a:tc gridSpan="2">
                  <a:txBody>
                    <a:bodyPr/>
                    <a:lstStyle/>
                    <a:p>
                      <a:pPr algn="ctr" fontAlgn="ctr"/>
                      <a:r>
                        <a:rPr lang="en-GB" sz="1200" b="1" i="0" u="none" strike="noStrike" dirty="0">
                          <a:solidFill>
                            <a:srgbClr val="000000"/>
                          </a:solidFill>
                          <a:effectLst/>
                          <a:latin typeface="Calibri" panose="020F0502020204030204" pitchFamily="34" charset="0"/>
                        </a:rPr>
                        <a:t>Covid Recovery</a:t>
                      </a:r>
                    </a:p>
                  </a:txBody>
                  <a:tcPr marL="5063" marR="5063" marT="5063"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hMerge="1">
                  <a:txBody>
                    <a:bodyPr/>
                    <a:lstStyle/>
                    <a:p>
                      <a:endParaRPr lang="en-GB"/>
                    </a:p>
                  </a:txBody>
                  <a:tcPr/>
                </a:tc>
                <a:extLst>
                  <a:ext uri="{0D108BD9-81ED-4DB2-BD59-A6C34878D82A}">
                    <a16:rowId xmlns:a16="http://schemas.microsoft.com/office/drawing/2014/main" val="192060504"/>
                  </a:ext>
                </a:extLst>
              </a:tr>
              <a:tr h="837716">
                <a:tc vMerge="1">
                  <a:txBody>
                    <a:bodyPr/>
                    <a:lstStyle/>
                    <a:p>
                      <a:endParaRPr lang="en-GB"/>
                    </a:p>
                  </a:txBody>
                  <a:tcPr/>
                </a:tc>
                <a:tc vMerge="1">
                  <a:txBody>
                    <a:bodyPr/>
                    <a:lstStyle/>
                    <a:p>
                      <a:endParaRPr lang="en-GB"/>
                    </a:p>
                  </a:txBody>
                  <a:tcPr/>
                </a:tc>
                <a:tc>
                  <a:txBody>
                    <a:bodyPr/>
                    <a:lstStyle/>
                    <a:p>
                      <a:pPr algn="ctr" fontAlgn="ctr"/>
                      <a:r>
                        <a:rPr lang="en-GB" sz="1100" b="1" i="0" u="none" strike="noStrike" dirty="0">
                          <a:solidFill>
                            <a:srgbClr val="000000"/>
                          </a:solidFill>
                          <a:effectLst/>
                          <a:latin typeface="Calibri" panose="020F0502020204030204" pitchFamily="34" charset="0"/>
                        </a:rPr>
                        <a:t>Longest wait (weeks)</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en-GB" sz="1100" b="1" i="0" u="none" strike="noStrike" dirty="0">
                          <a:solidFill>
                            <a:srgbClr val="000000"/>
                          </a:solidFill>
                          <a:effectLst/>
                          <a:latin typeface="Calibri" panose="020F0502020204030204" pitchFamily="34" charset="0"/>
                        </a:rPr>
                        <a:t>Total waiting list - Current week</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en-GB" sz="1100" b="1" i="0" u="none" strike="noStrike" dirty="0">
                          <a:solidFill>
                            <a:srgbClr val="000000"/>
                          </a:solidFill>
                          <a:effectLst/>
                          <a:latin typeface="Calibri" panose="020F0502020204030204" pitchFamily="34" charset="0"/>
                        </a:rPr>
                        <a:t>No. of Patients over 40 weeks </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4D79B"/>
                    </a:solidFill>
                  </a:tcPr>
                </a:tc>
                <a:tc>
                  <a:txBody>
                    <a:bodyPr/>
                    <a:lstStyle/>
                    <a:p>
                      <a:pPr algn="ctr" fontAlgn="ctr"/>
                      <a:r>
                        <a:rPr lang="en-GB" sz="1100" b="1" i="0" u="none" strike="noStrike" dirty="0">
                          <a:solidFill>
                            <a:srgbClr val="000000"/>
                          </a:solidFill>
                          <a:effectLst/>
                          <a:latin typeface="Calibri" panose="020F0502020204030204" pitchFamily="34" charset="0"/>
                        </a:rPr>
                        <a:t>Waiting List (RAG) </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en-GB" sz="1100" b="1" i="0" u="none" strike="noStrike" dirty="0">
                          <a:solidFill>
                            <a:srgbClr val="000000"/>
                          </a:solidFill>
                          <a:effectLst/>
                          <a:latin typeface="Calibri" panose="020F0502020204030204" pitchFamily="34" charset="0"/>
                        </a:rPr>
                        <a:t>How long to recover with current capacity?</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7DEE8"/>
                    </a:solidFill>
                  </a:tcPr>
                </a:tc>
                <a:tc>
                  <a:txBody>
                    <a:bodyPr/>
                    <a:lstStyle/>
                    <a:p>
                      <a:pPr algn="ctr" fontAlgn="ctr"/>
                      <a:r>
                        <a:rPr lang="en-GB" sz="1100" b="1" i="0" u="none" strike="noStrike" dirty="0">
                          <a:solidFill>
                            <a:srgbClr val="000000"/>
                          </a:solidFill>
                          <a:effectLst/>
                          <a:latin typeface="Calibri" panose="020F0502020204030204" pitchFamily="34" charset="0"/>
                        </a:rPr>
                        <a:t>What additional capacity needed to recover by end Q1 2022/23?</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7DEE8"/>
                    </a:solidFill>
                  </a:tcPr>
                </a:tc>
                <a:extLst>
                  <a:ext uri="{0D108BD9-81ED-4DB2-BD59-A6C34878D82A}">
                    <a16:rowId xmlns:a16="http://schemas.microsoft.com/office/drawing/2014/main" val="3669528519"/>
                  </a:ext>
                </a:extLst>
              </a:tr>
              <a:tr h="582860">
                <a:tc>
                  <a:txBody>
                    <a:bodyPr/>
                    <a:lstStyle/>
                    <a:p>
                      <a:pPr algn="l" fontAlgn="b"/>
                      <a:r>
                        <a:rPr lang="en-GB" sz="1050" b="0" i="0" u="none" strike="noStrike" dirty="0">
                          <a:solidFill>
                            <a:srgbClr val="000000"/>
                          </a:solidFill>
                          <a:effectLst/>
                          <a:latin typeface="Calibri" panose="020F0502020204030204" pitchFamily="34" charset="0"/>
                        </a:rPr>
                        <a:t>Harrow Integrated Care</a:t>
                      </a:r>
                    </a:p>
                  </a:txBody>
                  <a:tcPr marL="5063" marR="5063" marT="5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effectLst/>
                          <a:latin typeface="Calibri" panose="020F0502020204030204" pitchFamily="34" charset="0"/>
                        </a:rPr>
                        <a:t>Harrow Therapy Services</a:t>
                      </a:r>
                    </a:p>
                  </a:txBody>
                  <a:tcPr marL="5063" marR="5063" marT="5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GB" sz="1050" b="0" i="0" u="none" strike="noStrike" dirty="0">
                          <a:solidFill>
                            <a:srgbClr val="000000"/>
                          </a:solidFill>
                          <a:effectLst/>
                          <a:latin typeface="Calibri" panose="020F0502020204030204" pitchFamily="34" charset="0"/>
                        </a:rPr>
                        <a:t>40</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FFFFF"/>
                      </a:fgClr>
                      <a:bgClr>
                        <a:srgbClr val="FFFFFF"/>
                      </a:bgClr>
                    </a:pattFill>
                  </a:tcPr>
                </a:tc>
                <a:tc>
                  <a:txBody>
                    <a:bodyPr/>
                    <a:lstStyle/>
                    <a:p>
                      <a:pPr algn="ctr" fontAlgn="ctr"/>
                      <a:r>
                        <a:rPr lang="en-GB" sz="1050" b="0" i="0" u="none" strike="noStrike">
                          <a:solidFill>
                            <a:srgbClr val="000000"/>
                          </a:solidFill>
                          <a:effectLst/>
                          <a:latin typeface="Calibri" panose="020F0502020204030204" pitchFamily="34" charset="0"/>
                        </a:rPr>
                        <a:t>963</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50" b="0" i="0" u="none" strike="noStrike">
                          <a:solidFill>
                            <a:srgbClr val="000000"/>
                          </a:solidFill>
                          <a:effectLst/>
                          <a:latin typeface="Calibri" panose="020F0502020204030204" pitchFamily="34" charset="0"/>
                        </a:rPr>
                        <a:t>0</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pattFill prst="diagCross">
                      <a:fgClr>
                        <a:srgbClr val="FFFFFF"/>
                      </a:fgClr>
                      <a:bgClr>
                        <a:srgbClr val="FFFFFF"/>
                      </a:bgClr>
                    </a:pattFill>
                  </a:tcPr>
                </a:tc>
                <a:tc>
                  <a:txBody>
                    <a:bodyPr/>
                    <a:lstStyle/>
                    <a:p>
                      <a:pPr algn="l" fontAlgn="ctr"/>
                      <a:r>
                        <a:rPr lang="en-GB" sz="1050" b="1" i="0" u="none" strike="noStrike" dirty="0">
                          <a:solidFill>
                            <a:srgbClr val="000000"/>
                          </a:solidFill>
                          <a:effectLst/>
                          <a:latin typeface="Calibri" panose="020F0502020204030204" pitchFamily="34" charset="0"/>
                        </a:rPr>
                        <a:t> </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1050" b="0" i="0" u="none" strike="noStrike" dirty="0">
                          <a:solidFill>
                            <a:srgbClr val="000000"/>
                          </a:solidFill>
                          <a:effectLst/>
                          <a:latin typeface="Calibri" panose="020F0502020204030204" pitchFamily="34" charset="0"/>
                        </a:rPr>
                        <a:t>NA </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050" b="0" i="0" u="none" strike="noStrike" dirty="0">
                          <a:solidFill>
                            <a:srgbClr val="000000"/>
                          </a:solidFill>
                          <a:effectLst/>
                          <a:latin typeface="Calibri" panose="020F0502020204030204" pitchFamily="34" charset="0"/>
                        </a:rPr>
                        <a:t> recruit to existing vacancies</a:t>
                      </a:r>
                    </a:p>
                    <a:p>
                      <a:pPr algn="ctr" fontAlgn="ctr"/>
                      <a:endParaRPr lang="en-GB" sz="1050" b="0" i="0" u="none" strike="noStrike" dirty="0">
                        <a:solidFill>
                          <a:srgbClr val="000000"/>
                        </a:solidFill>
                        <a:effectLst/>
                        <a:latin typeface="Calibri" panose="020F0502020204030204" pitchFamily="34" charset="0"/>
                      </a:endParaRP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21434669"/>
                  </a:ext>
                </a:extLst>
              </a:tr>
              <a:tr h="582860">
                <a:tc>
                  <a:txBody>
                    <a:bodyPr/>
                    <a:lstStyle/>
                    <a:p>
                      <a:pPr algn="l" fontAlgn="b"/>
                      <a:r>
                        <a:rPr lang="en-GB" sz="1050" b="0" i="0" u="none" strike="noStrike">
                          <a:solidFill>
                            <a:srgbClr val="000000"/>
                          </a:solidFill>
                          <a:effectLst/>
                          <a:latin typeface="Calibri" panose="020F0502020204030204" pitchFamily="34" charset="0"/>
                        </a:rPr>
                        <a:t>Harrow Integrated Care</a:t>
                      </a:r>
                    </a:p>
                  </a:txBody>
                  <a:tcPr marL="5063" marR="5063" marT="5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dirty="0">
                          <a:solidFill>
                            <a:srgbClr val="000000"/>
                          </a:solidFill>
                          <a:effectLst/>
                          <a:latin typeface="Calibri" panose="020F0502020204030204" pitchFamily="34" charset="0"/>
                        </a:rPr>
                        <a:t>Harrow Phlebotomy</a:t>
                      </a:r>
                    </a:p>
                  </a:txBody>
                  <a:tcPr marL="5063" marR="5063" marT="5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50" b="0" i="0" u="none" strike="noStrike">
                          <a:solidFill>
                            <a:srgbClr val="000000"/>
                          </a:solidFill>
                          <a:effectLst/>
                          <a:latin typeface="Calibri" panose="020F0502020204030204" pitchFamily="34" charset="0"/>
                        </a:rPr>
                        <a:t>19</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FFFFF"/>
                      </a:fgClr>
                      <a:bgClr>
                        <a:srgbClr val="FFFFFF"/>
                      </a:bgClr>
                    </a:pattFill>
                  </a:tcPr>
                </a:tc>
                <a:tc>
                  <a:txBody>
                    <a:bodyPr/>
                    <a:lstStyle/>
                    <a:p>
                      <a:pPr algn="ctr" fontAlgn="ctr"/>
                      <a:r>
                        <a:rPr lang="en-GB" sz="1050" b="0" i="0" u="none" strike="noStrike" dirty="0">
                          <a:solidFill>
                            <a:srgbClr val="000000"/>
                          </a:solidFill>
                          <a:effectLst/>
                          <a:latin typeface="Calibri" panose="020F0502020204030204" pitchFamily="34" charset="0"/>
                        </a:rPr>
                        <a:t>438</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50" b="0" i="0" u="none" strike="noStrike" dirty="0">
                          <a:solidFill>
                            <a:srgbClr val="000000"/>
                          </a:solidFill>
                          <a:effectLst/>
                          <a:latin typeface="Calibri" panose="020F0502020204030204" pitchFamily="34" charset="0"/>
                        </a:rPr>
                        <a:t>0</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FFFFF"/>
                      </a:fgClr>
                      <a:bgClr>
                        <a:srgbClr val="FFFFFF"/>
                      </a:bgClr>
                    </a:pattFill>
                  </a:tcPr>
                </a:tc>
                <a:tc>
                  <a:txBody>
                    <a:bodyPr/>
                    <a:lstStyle/>
                    <a:p>
                      <a:pPr algn="l" fontAlgn="ctr"/>
                      <a:r>
                        <a:rPr lang="en-GB" sz="1050" b="1" i="0" u="none" strike="noStrike">
                          <a:solidFill>
                            <a:srgbClr val="000000"/>
                          </a:solidFill>
                          <a:effectLst/>
                          <a:latin typeface="Calibri" panose="020F0502020204030204" pitchFamily="34" charset="0"/>
                        </a:rPr>
                        <a:t> </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050" b="0" i="0" u="none" strike="noStrike" dirty="0">
                          <a:solidFill>
                            <a:srgbClr val="000000"/>
                          </a:solidFill>
                          <a:effectLst/>
                          <a:latin typeface="Calibri" panose="020F0502020204030204" pitchFamily="34" charset="0"/>
                        </a:rPr>
                        <a:t>N/A</a:t>
                      </a:r>
                    </a:p>
                    <a:p>
                      <a:pPr algn="ctr" fontAlgn="ctr"/>
                      <a:r>
                        <a:rPr lang="en-GB" sz="1050" b="0" i="0" u="none" strike="noStrike" dirty="0">
                          <a:solidFill>
                            <a:srgbClr val="000000"/>
                          </a:solidFill>
                          <a:effectLst/>
                          <a:latin typeface="Calibri" panose="020F0502020204030204" pitchFamily="34" charset="0"/>
                        </a:rPr>
                        <a:t> </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50" b="0" i="0" u="none" strike="noStrike" dirty="0">
                          <a:solidFill>
                            <a:srgbClr val="000000"/>
                          </a:solidFill>
                          <a:effectLst/>
                          <a:latin typeface="Calibri" panose="020F0502020204030204" pitchFamily="34" charset="0"/>
                        </a:rPr>
                        <a:t>Caseload cleansing </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18773310"/>
                  </a:ext>
                </a:extLst>
              </a:tr>
              <a:tr h="582860">
                <a:tc>
                  <a:txBody>
                    <a:bodyPr/>
                    <a:lstStyle/>
                    <a:p>
                      <a:pPr algn="l" fontAlgn="b"/>
                      <a:r>
                        <a:rPr lang="en-GB" sz="1050" b="0" i="0" u="none" strike="noStrike">
                          <a:solidFill>
                            <a:srgbClr val="000000"/>
                          </a:solidFill>
                          <a:effectLst/>
                          <a:latin typeface="Calibri" panose="020F0502020204030204" pitchFamily="34" charset="0"/>
                        </a:rPr>
                        <a:t>Harrow Integrated Care</a:t>
                      </a:r>
                    </a:p>
                  </a:txBody>
                  <a:tcPr marL="5063" marR="5063" marT="5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dirty="0">
                          <a:solidFill>
                            <a:srgbClr val="000000"/>
                          </a:solidFill>
                          <a:effectLst/>
                          <a:latin typeface="Calibri" panose="020F0502020204030204" pitchFamily="34" charset="0"/>
                        </a:rPr>
                        <a:t>Harrow Community Nursing</a:t>
                      </a:r>
                    </a:p>
                  </a:txBody>
                  <a:tcPr marL="5063" marR="5063" marT="5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50" b="0" i="0" u="none" strike="noStrike" dirty="0">
                          <a:solidFill>
                            <a:srgbClr val="000000"/>
                          </a:solidFill>
                          <a:effectLst/>
                          <a:latin typeface="Calibri" panose="020F0502020204030204" pitchFamily="34" charset="0"/>
                        </a:rPr>
                        <a:t>18</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FFFFF"/>
                      </a:fgClr>
                      <a:bgClr>
                        <a:srgbClr val="FFFFFF"/>
                      </a:bgClr>
                    </a:pattFill>
                  </a:tcPr>
                </a:tc>
                <a:tc>
                  <a:txBody>
                    <a:bodyPr/>
                    <a:lstStyle/>
                    <a:p>
                      <a:pPr algn="ctr" fontAlgn="ctr"/>
                      <a:r>
                        <a:rPr lang="en-GB" sz="1050" b="0" i="0" u="none" strike="noStrike">
                          <a:solidFill>
                            <a:srgbClr val="000000"/>
                          </a:solidFill>
                          <a:effectLst/>
                          <a:latin typeface="Calibri" panose="020F0502020204030204" pitchFamily="34" charset="0"/>
                        </a:rPr>
                        <a:t>216</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50" b="0" i="0" u="none" strike="noStrike">
                          <a:solidFill>
                            <a:srgbClr val="000000"/>
                          </a:solidFill>
                          <a:effectLst/>
                          <a:latin typeface="Calibri" panose="020F0502020204030204" pitchFamily="34" charset="0"/>
                        </a:rPr>
                        <a:t>0</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FFFFF"/>
                      </a:fgClr>
                      <a:bgClr>
                        <a:srgbClr val="FFFFFF"/>
                      </a:bgClr>
                    </a:pattFill>
                  </a:tcPr>
                </a:tc>
                <a:tc>
                  <a:txBody>
                    <a:bodyPr/>
                    <a:lstStyle/>
                    <a:p>
                      <a:pPr algn="l" fontAlgn="ctr"/>
                      <a:r>
                        <a:rPr lang="en-GB" sz="1050" b="1" i="0" u="none" strike="noStrike">
                          <a:solidFill>
                            <a:srgbClr val="000000"/>
                          </a:solidFill>
                          <a:effectLst/>
                          <a:latin typeface="Calibri" panose="020F0502020204030204" pitchFamily="34" charset="0"/>
                        </a:rPr>
                        <a:t> </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1050" b="0" i="0" u="none" strike="noStrike" dirty="0">
                          <a:solidFill>
                            <a:srgbClr val="000000"/>
                          </a:solidFill>
                          <a:effectLst/>
                          <a:latin typeface="Calibri" panose="020F0502020204030204" pitchFamily="34" charset="0"/>
                        </a:rPr>
                        <a:t>2 months </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050" b="0" i="0" u="none" strike="noStrike" dirty="0">
                          <a:solidFill>
                            <a:srgbClr val="000000"/>
                          </a:solidFill>
                          <a:effectLst/>
                          <a:latin typeface="Calibri" panose="020F0502020204030204" pitchFamily="34" charset="0"/>
                        </a:rPr>
                        <a:t>recruit to existing vacancies</a:t>
                      </a:r>
                    </a:p>
                    <a:p>
                      <a:pPr algn="ctr" fontAlgn="ctr"/>
                      <a:r>
                        <a:rPr lang="en-GB" sz="1050" b="0" i="0" u="none" strike="noStrike" dirty="0">
                          <a:solidFill>
                            <a:srgbClr val="000000"/>
                          </a:solidFill>
                          <a:effectLst/>
                          <a:latin typeface="Calibri" panose="020F0502020204030204" pitchFamily="34" charset="0"/>
                        </a:rPr>
                        <a:t> </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81463760"/>
                  </a:ext>
                </a:extLst>
              </a:tr>
              <a:tr h="856207">
                <a:tc>
                  <a:txBody>
                    <a:bodyPr/>
                    <a:lstStyle/>
                    <a:p>
                      <a:pPr algn="l" fontAlgn="b"/>
                      <a:r>
                        <a:rPr lang="en-GB" sz="1050" b="0" i="0" u="none" strike="noStrike">
                          <a:solidFill>
                            <a:srgbClr val="000000"/>
                          </a:solidFill>
                          <a:effectLst/>
                          <a:latin typeface="Calibri" panose="020F0502020204030204" pitchFamily="34" charset="0"/>
                        </a:rPr>
                        <a:t>Harrow Integrated Care</a:t>
                      </a:r>
                    </a:p>
                  </a:txBody>
                  <a:tcPr marL="5063" marR="5063" marT="5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50" b="0" i="0" u="none" strike="noStrike">
                          <a:solidFill>
                            <a:srgbClr val="000000"/>
                          </a:solidFill>
                          <a:effectLst/>
                          <a:latin typeface="Calibri" panose="020F0502020204030204" pitchFamily="34" charset="0"/>
                        </a:rPr>
                        <a:t>Harrow Tissue Viability</a:t>
                      </a:r>
                    </a:p>
                  </a:txBody>
                  <a:tcPr marL="5063" marR="5063" marT="50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50" b="0" i="0" u="none" strike="noStrike" dirty="0">
                          <a:solidFill>
                            <a:srgbClr val="000000"/>
                          </a:solidFill>
                          <a:effectLst/>
                          <a:latin typeface="Calibri" panose="020F0502020204030204" pitchFamily="34" charset="0"/>
                        </a:rPr>
                        <a:t>8</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FFFFF"/>
                      </a:fgClr>
                      <a:bgClr>
                        <a:srgbClr val="FFFFFF"/>
                      </a:bgClr>
                    </a:pattFill>
                  </a:tcPr>
                </a:tc>
                <a:tc>
                  <a:txBody>
                    <a:bodyPr/>
                    <a:lstStyle/>
                    <a:p>
                      <a:pPr algn="ctr" fontAlgn="ctr"/>
                      <a:r>
                        <a:rPr lang="en-GB" sz="1050" b="0" i="0" u="none" strike="noStrike" dirty="0">
                          <a:solidFill>
                            <a:srgbClr val="000000"/>
                          </a:solidFill>
                          <a:effectLst/>
                          <a:latin typeface="Calibri" panose="020F0502020204030204" pitchFamily="34" charset="0"/>
                        </a:rPr>
                        <a:t>14</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50" b="0" i="0" u="none" strike="noStrike" dirty="0">
                          <a:solidFill>
                            <a:srgbClr val="000000"/>
                          </a:solidFill>
                          <a:effectLst/>
                          <a:latin typeface="Calibri" panose="020F0502020204030204" pitchFamily="34" charset="0"/>
                        </a:rPr>
                        <a:t>0</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FFFFF"/>
                      </a:fgClr>
                      <a:bgClr>
                        <a:srgbClr val="FFFFFF"/>
                      </a:bgClr>
                    </a:pattFill>
                  </a:tcPr>
                </a:tc>
                <a:tc>
                  <a:txBody>
                    <a:bodyPr/>
                    <a:lstStyle/>
                    <a:p>
                      <a:pPr algn="ctr" fontAlgn="ctr"/>
                      <a:r>
                        <a:rPr lang="en-GB" sz="1050" b="0" i="0" u="none" strike="noStrike" dirty="0">
                          <a:solidFill>
                            <a:srgbClr val="000000"/>
                          </a:solidFill>
                          <a:effectLst/>
                          <a:latin typeface="Calibri" panose="020F0502020204030204" pitchFamily="34" charset="0"/>
                        </a:rPr>
                        <a:t> </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1050" b="0" i="0" u="none" strike="noStrike" dirty="0">
                          <a:solidFill>
                            <a:srgbClr val="000000"/>
                          </a:solidFill>
                          <a:effectLst/>
                          <a:latin typeface="Calibri" panose="020F0502020204030204" pitchFamily="34" charset="0"/>
                        </a:rPr>
                        <a:t> N/A</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50" b="0" i="0" u="none" strike="noStrike" dirty="0">
                          <a:solidFill>
                            <a:srgbClr val="000000"/>
                          </a:solidFill>
                          <a:effectLst/>
                          <a:latin typeface="Calibri" panose="020F0502020204030204" pitchFamily="34" charset="0"/>
                        </a:rPr>
                        <a:t>Patents have been seen by Community nursing whilst awaiting TVN appointment </a:t>
                      </a:r>
                    </a:p>
                  </a:txBody>
                  <a:tcPr marL="5063" marR="5063" marT="5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38862541"/>
                  </a:ext>
                </a:extLst>
              </a:tr>
            </a:tbl>
          </a:graphicData>
        </a:graphic>
      </p:graphicFrame>
    </p:spTree>
    <p:extLst>
      <p:ext uri="{BB962C8B-B14F-4D97-AF65-F5344CB8AC3E}">
        <p14:creationId xmlns:p14="http://schemas.microsoft.com/office/powerpoint/2010/main" val="343648895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463</TotalTime>
  <Words>2206</Words>
  <Application>Microsoft Office PowerPoint</Application>
  <PresentationFormat>Widescreen</PresentationFormat>
  <Paragraphs>286</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Symbol</vt:lpstr>
      <vt:lpstr>1_Office Theme</vt:lpstr>
      <vt:lpstr>Recovery and management of system pressures</vt:lpstr>
      <vt:lpstr>Overview</vt:lpstr>
      <vt:lpstr>Recovery context</vt:lpstr>
      <vt:lpstr>Primary Care</vt:lpstr>
      <vt:lpstr>Primary Care</vt:lpstr>
      <vt:lpstr>Primary Care</vt:lpstr>
      <vt:lpstr>Community Health Services: Recovery planning overview</vt:lpstr>
      <vt:lpstr>Recovery planning process</vt:lpstr>
      <vt:lpstr>Harrow community services –Integrated care</vt:lpstr>
      <vt:lpstr>Harrow community services – Specialist services</vt:lpstr>
      <vt:lpstr>Mental Health Services</vt:lpstr>
      <vt:lpstr>Mental Health Services</vt:lpstr>
      <vt:lpstr>Social Care Services: Key Pressures Quarter 3 2021-22 </vt:lpstr>
      <vt:lpstr>Hospital services: 18 Weeks Referral to Treatment Waiting List - current</vt:lpstr>
      <vt:lpstr>Hospital services: National Performance Summary – Planned Care Data source: Model Hospital. LNWHT is the arrow Summary:   - LNWHT is in the top quartile for 18 Weeks Referral to Treatment and for 6 week diagnostic waits performance.   - LNWHT is in the second highest quartile for total number of patients waiting more that 52 weeks (this is total patients and not weighted by size of Trust waiting lists) </vt:lpstr>
      <vt:lpstr>Summary and close The Health and Care System has now moved into recovery.  This presentation has demonstrated that the need for health and care services as a result of the pandemic is significant.  Progress in addressing these needs is already being made and will remain a central focus of the Harrow partnership.   </vt:lpstr>
    </vt:vector>
  </TitlesOfParts>
  <Company>NWLONDONCCGS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Isha Coombes</dc:creator>
  <cp:lastModifiedBy>HENSCHEN, Lisa (CENTRAL LONDON COMMUNITY HEALTHCARE NHS TRUST)</cp:lastModifiedBy>
  <cp:revision>29</cp:revision>
  <dcterms:created xsi:type="dcterms:W3CDTF">2022-01-13T13:33:18Z</dcterms:created>
  <dcterms:modified xsi:type="dcterms:W3CDTF">2022-02-11T16:59:12Z</dcterms:modified>
</cp:coreProperties>
</file>